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comments/comment1.xml" ContentType="application/vnd.openxmlformats-officedocument.presentationml.comments+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lvl1pPr>
    <a:lvl2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lvl2pPr>
    <a:lvl3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lvl3pPr>
    <a:lvl4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lvl4pPr>
    <a:lvl5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lvl5pPr>
    <a:lvl6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lvl6pPr>
    <a:lvl7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lvl7pPr>
    <a:lvl8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lvl8pPr>
    <a:lvl9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mAuthor id="0" name="Mascheroni" initials="M" lastIdx="1" clrIdx="0"/>
</p:cmAuthorLst>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Futura"/>
          <a:ea typeface="Futura"/>
          <a:cs typeface="Futura"/>
        </a:font>
        <a:srgbClr val="5B5854"/>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rgbClr val="D4DAE0"/>
          </a:solidFill>
        </a:fill>
      </a:tcStyle>
    </a:wholeTbl>
    <a:band2H>
      <a:tcTxStyle b="def" i="def"/>
      <a:tcStyle>
        <a:tcBdr/>
        <a:fill>
          <a:solidFill>
            <a:srgbClr val="EBEDF0"/>
          </a:solidFill>
        </a:fill>
      </a:tcStyle>
    </a:band2H>
    <a:firstCol>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chemeClr val="accent1"/>
          </a:solidFill>
        </a:fill>
      </a:tcStyle>
    </a:firstCol>
    <a:lastRow>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381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chemeClr val="accent1"/>
          </a:solidFill>
        </a:fill>
      </a:tcStyle>
    </a:lastRow>
    <a:firstRow>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381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chemeClr val="accent1"/>
          </a:solidFill>
        </a:fill>
      </a:tcStyle>
    </a:firstRow>
  </a:tblStyle>
  <a:tblStyle styleId="{C7B018BB-80A7-4F77-B60F-C8B233D01FF8}" styleName="">
    <a:tblBg/>
    <a:wholeTbl>
      <a:tcTxStyle b="off" i="off">
        <a:font>
          <a:latin typeface="Futura"/>
          <a:ea typeface="Futura"/>
          <a:cs typeface="Futura"/>
        </a:font>
        <a:srgbClr val="5B5854"/>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rgbClr val="DDE0D3"/>
          </a:solidFill>
        </a:fill>
      </a:tcStyle>
    </a:wholeTbl>
    <a:band2H>
      <a:tcTxStyle b="def" i="def"/>
      <a:tcStyle>
        <a:tcBdr/>
        <a:fill>
          <a:solidFill>
            <a:srgbClr val="EFF0EA"/>
          </a:solidFill>
        </a:fill>
      </a:tcStyle>
    </a:band2H>
    <a:firstCol>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chemeClr val="accent3"/>
          </a:solidFill>
        </a:fill>
      </a:tcStyle>
    </a:firstCol>
    <a:lastRow>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381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chemeClr val="accent3"/>
          </a:solidFill>
        </a:fill>
      </a:tcStyle>
    </a:lastRow>
    <a:firstRow>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381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chemeClr val="accent3"/>
          </a:solidFill>
        </a:fill>
      </a:tcStyle>
    </a:firstRow>
  </a:tblStyle>
  <a:tblStyle styleId="{EEE7283C-3CF3-47DC-8721-378D4A62B228}" styleName="">
    <a:tblBg/>
    <a:wholeTbl>
      <a:tcTxStyle b="off" i="off">
        <a:font>
          <a:latin typeface="Futura"/>
          <a:ea typeface="Futura"/>
          <a:cs typeface="Futura"/>
        </a:font>
        <a:srgbClr val="5B5854"/>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rgbClr val="D8D6DD"/>
          </a:solidFill>
        </a:fill>
      </a:tcStyle>
    </a:wholeTbl>
    <a:band2H>
      <a:tcTxStyle b="def" i="def"/>
      <a:tcStyle>
        <a:tcBdr/>
        <a:fill>
          <a:solidFill>
            <a:srgbClr val="ECECEF"/>
          </a:solidFill>
        </a:fill>
      </a:tcStyle>
    </a:band2H>
    <a:firstCol>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chemeClr val="accent6"/>
          </a:solidFill>
        </a:fill>
      </a:tcStyle>
    </a:firstCol>
    <a:lastRow>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381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chemeClr val="accent6"/>
          </a:solidFill>
        </a:fill>
      </a:tcStyle>
    </a:lastRow>
    <a:firstRow>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381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chemeClr val="accent6"/>
          </a:solidFill>
        </a:fill>
      </a:tcStyle>
    </a:firstRow>
  </a:tblStyle>
  <a:tblStyle styleId="{CF821DB8-F4EB-4A41-A1BA-3FCAFE7338EE}" styleName="">
    <a:tblBg/>
    <a:wholeTbl>
      <a:tcTxStyle b="off" i="off">
        <a:font>
          <a:latin typeface="Futura"/>
          <a:ea typeface="Futura"/>
          <a:cs typeface="Futura"/>
        </a:font>
        <a:srgbClr val="5B5854"/>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b="def" i="def"/>
      <a:tcStyle>
        <a:tcBdr/>
        <a:fill>
          <a:solidFill>
            <a:srgbClr val="072B5B"/>
          </a:solidFill>
        </a:fill>
      </a:tcStyle>
    </a:band2H>
    <a:firstCol>
      <a:tcTxStyle b="on" i="off">
        <a:font>
          <a:latin typeface="Futura Bold"/>
          <a:ea typeface="Futura Bold"/>
          <a:cs typeface="Futura Bold"/>
        </a:font>
        <a:srgbClr val="072B5B"/>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Futura Bold"/>
          <a:ea typeface="Futura Bold"/>
          <a:cs typeface="Futura Bold"/>
        </a:font>
        <a:srgbClr val="5B5854"/>
      </a:tcTxStyle>
      <a:tcStyle>
        <a:tcBdr>
          <a:left>
            <a:ln w="12700" cap="flat">
              <a:noFill/>
              <a:miter lim="400000"/>
            </a:ln>
          </a:left>
          <a:right>
            <a:ln w="12700" cap="flat">
              <a:noFill/>
              <a:miter lim="400000"/>
            </a:ln>
          </a:right>
          <a:top>
            <a:ln w="50800" cap="flat">
              <a:solidFill>
                <a:srgbClr val="5B5854"/>
              </a:solidFill>
              <a:prstDash val="solid"/>
              <a:round/>
            </a:ln>
          </a:top>
          <a:bottom>
            <a:ln w="25400" cap="flat">
              <a:solidFill>
                <a:srgbClr val="5B5854"/>
              </a:solidFill>
              <a:prstDash val="solid"/>
              <a:round/>
            </a:ln>
          </a:bottom>
          <a:insideH>
            <a:ln w="12700" cap="flat">
              <a:noFill/>
              <a:miter lim="400000"/>
            </a:ln>
          </a:insideH>
          <a:insideV>
            <a:ln w="12700" cap="flat">
              <a:noFill/>
              <a:miter lim="400000"/>
            </a:ln>
          </a:insideV>
        </a:tcBdr>
        <a:fill>
          <a:solidFill>
            <a:srgbClr val="072B5B"/>
          </a:solidFill>
        </a:fill>
      </a:tcStyle>
    </a:lastRow>
    <a:firstRow>
      <a:tcTxStyle b="on" i="off">
        <a:font>
          <a:latin typeface="Futura Bold"/>
          <a:ea typeface="Futura Bold"/>
          <a:cs typeface="Futura Bold"/>
        </a:font>
        <a:srgbClr val="072B5B"/>
      </a:tcTxStyle>
      <a:tcStyle>
        <a:tcBdr>
          <a:left>
            <a:ln w="12700" cap="flat">
              <a:noFill/>
              <a:miter lim="400000"/>
            </a:ln>
          </a:left>
          <a:right>
            <a:ln w="12700" cap="flat">
              <a:noFill/>
              <a:miter lim="400000"/>
            </a:ln>
          </a:right>
          <a:top>
            <a:ln w="25400" cap="flat">
              <a:solidFill>
                <a:srgbClr val="5B5854"/>
              </a:solidFill>
              <a:prstDash val="solid"/>
              <a:round/>
            </a:ln>
          </a:top>
          <a:bottom>
            <a:ln w="25400" cap="flat">
              <a:solidFill>
                <a:srgbClr val="5B5854"/>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Futura"/>
          <a:ea typeface="Futura"/>
          <a:cs typeface="Futura"/>
        </a:font>
        <a:srgbClr val="5B5854"/>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rgbClr val="D0D0CF"/>
          </a:solidFill>
        </a:fill>
      </a:tcStyle>
    </a:wholeTbl>
    <a:band2H>
      <a:tcTxStyle b="def" i="def"/>
      <a:tcStyle>
        <a:tcBdr/>
        <a:fill>
          <a:solidFill>
            <a:srgbClr val="E9E9E9"/>
          </a:solidFill>
        </a:fill>
      </a:tcStyle>
    </a:band2H>
    <a:firstCol>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rgbClr val="5B5854"/>
          </a:solidFill>
        </a:fill>
      </a:tcStyle>
    </a:firstCol>
    <a:lastRow>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38100" cap="flat">
              <a:solidFill>
                <a:srgbClr val="072B5B"/>
              </a:solidFill>
              <a:prstDash val="solid"/>
              <a:round/>
            </a:ln>
          </a:top>
          <a:bottom>
            <a:ln w="127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rgbClr val="5B5854"/>
          </a:solidFill>
        </a:fill>
      </a:tcStyle>
    </a:lastRow>
    <a:firstRow>
      <a:tcTxStyle b="on" i="off">
        <a:font>
          <a:latin typeface="Futura Bold"/>
          <a:ea typeface="Futura Bold"/>
          <a:cs typeface="Futura Bold"/>
        </a:font>
        <a:srgbClr val="072B5B"/>
      </a:tcTxStyle>
      <a:tcStyle>
        <a:tcBdr>
          <a:left>
            <a:ln w="12700" cap="flat">
              <a:solidFill>
                <a:srgbClr val="072B5B"/>
              </a:solidFill>
              <a:prstDash val="solid"/>
              <a:round/>
            </a:ln>
          </a:left>
          <a:right>
            <a:ln w="12700" cap="flat">
              <a:solidFill>
                <a:srgbClr val="072B5B"/>
              </a:solidFill>
              <a:prstDash val="solid"/>
              <a:round/>
            </a:ln>
          </a:right>
          <a:top>
            <a:ln w="12700" cap="flat">
              <a:solidFill>
                <a:srgbClr val="072B5B"/>
              </a:solidFill>
              <a:prstDash val="solid"/>
              <a:round/>
            </a:ln>
          </a:top>
          <a:bottom>
            <a:ln w="38100" cap="flat">
              <a:solidFill>
                <a:srgbClr val="072B5B"/>
              </a:solidFill>
              <a:prstDash val="solid"/>
              <a:round/>
            </a:ln>
          </a:bottom>
          <a:insideH>
            <a:ln w="12700" cap="flat">
              <a:solidFill>
                <a:srgbClr val="072B5B"/>
              </a:solidFill>
              <a:prstDash val="solid"/>
              <a:round/>
            </a:ln>
          </a:insideH>
          <a:insideV>
            <a:ln w="12700" cap="flat">
              <a:solidFill>
                <a:srgbClr val="072B5B"/>
              </a:solidFill>
              <a:prstDash val="solid"/>
              <a:round/>
            </a:ln>
          </a:insideV>
        </a:tcBdr>
        <a:fill>
          <a:solidFill>
            <a:srgbClr val="5B5854"/>
          </a:solidFill>
        </a:fill>
      </a:tcStyle>
    </a:firstRow>
  </a:tblStyle>
  <a:tblStyle styleId="{2708684C-4D16-4618-839F-0558EEFCDFE6}" styleName="">
    <a:tblBg/>
    <a:wholeTbl>
      <a:tcTxStyle b="off" i="off">
        <a:font>
          <a:latin typeface="Futura"/>
          <a:ea typeface="Futura"/>
          <a:cs typeface="Futura"/>
        </a:font>
        <a:srgbClr val="5B5854"/>
      </a:tcTxStyle>
      <a:tcStyle>
        <a:tcBdr>
          <a:left>
            <a:ln w="12700" cap="flat">
              <a:solidFill>
                <a:srgbClr val="5B5854"/>
              </a:solidFill>
              <a:prstDash val="solid"/>
              <a:round/>
            </a:ln>
          </a:left>
          <a:right>
            <a:ln w="12700" cap="flat">
              <a:solidFill>
                <a:srgbClr val="5B5854"/>
              </a:solidFill>
              <a:prstDash val="solid"/>
              <a:round/>
            </a:ln>
          </a:right>
          <a:top>
            <a:ln w="12700" cap="flat">
              <a:solidFill>
                <a:srgbClr val="5B5854"/>
              </a:solidFill>
              <a:prstDash val="solid"/>
              <a:round/>
            </a:ln>
          </a:top>
          <a:bottom>
            <a:ln w="12700" cap="flat">
              <a:solidFill>
                <a:srgbClr val="5B5854"/>
              </a:solidFill>
              <a:prstDash val="solid"/>
              <a:round/>
            </a:ln>
          </a:bottom>
          <a:insideH>
            <a:ln w="12700" cap="flat">
              <a:solidFill>
                <a:srgbClr val="5B5854"/>
              </a:solidFill>
              <a:prstDash val="solid"/>
              <a:round/>
            </a:ln>
          </a:insideH>
          <a:insideV>
            <a:ln w="12700" cap="flat">
              <a:solidFill>
                <a:srgbClr val="5B5854"/>
              </a:solidFill>
              <a:prstDash val="solid"/>
              <a:round/>
            </a:ln>
          </a:insideV>
        </a:tcBdr>
        <a:fill>
          <a:solidFill>
            <a:srgbClr val="5B5854">
              <a:alpha val="20000"/>
            </a:srgbClr>
          </a:solidFill>
        </a:fill>
      </a:tcStyle>
    </a:wholeTbl>
    <a:band2H>
      <a:tcTxStyle b="def" i="def"/>
      <a:tcStyle>
        <a:tcBdr/>
        <a:fill>
          <a:solidFill>
            <a:srgbClr val="FFFFFF"/>
          </a:solidFill>
        </a:fill>
      </a:tcStyle>
    </a:band2H>
    <a:firstCol>
      <a:tcTxStyle b="on" i="off">
        <a:font>
          <a:latin typeface="Futura Bold"/>
          <a:ea typeface="Futura Bold"/>
          <a:cs typeface="Futura Bold"/>
        </a:font>
        <a:srgbClr val="5B5854"/>
      </a:tcTxStyle>
      <a:tcStyle>
        <a:tcBdr>
          <a:left>
            <a:ln w="12700" cap="flat">
              <a:solidFill>
                <a:srgbClr val="5B5854"/>
              </a:solidFill>
              <a:prstDash val="solid"/>
              <a:round/>
            </a:ln>
          </a:left>
          <a:right>
            <a:ln w="12700" cap="flat">
              <a:solidFill>
                <a:srgbClr val="5B5854"/>
              </a:solidFill>
              <a:prstDash val="solid"/>
              <a:round/>
            </a:ln>
          </a:right>
          <a:top>
            <a:ln w="12700" cap="flat">
              <a:solidFill>
                <a:srgbClr val="5B5854"/>
              </a:solidFill>
              <a:prstDash val="solid"/>
              <a:round/>
            </a:ln>
          </a:top>
          <a:bottom>
            <a:ln w="12700" cap="flat">
              <a:solidFill>
                <a:srgbClr val="5B5854"/>
              </a:solidFill>
              <a:prstDash val="solid"/>
              <a:round/>
            </a:ln>
          </a:bottom>
          <a:insideH>
            <a:ln w="12700" cap="flat">
              <a:solidFill>
                <a:srgbClr val="5B5854"/>
              </a:solidFill>
              <a:prstDash val="solid"/>
              <a:round/>
            </a:ln>
          </a:insideH>
          <a:insideV>
            <a:ln w="12700" cap="flat">
              <a:solidFill>
                <a:srgbClr val="5B5854"/>
              </a:solidFill>
              <a:prstDash val="solid"/>
              <a:round/>
            </a:ln>
          </a:insideV>
        </a:tcBdr>
        <a:fill>
          <a:solidFill>
            <a:srgbClr val="5B5854">
              <a:alpha val="20000"/>
            </a:srgbClr>
          </a:solidFill>
        </a:fill>
      </a:tcStyle>
    </a:firstCol>
    <a:lastRow>
      <a:tcTxStyle b="on" i="off">
        <a:font>
          <a:latin typeface="Futura Bold"/>
          <a:ea typeface="Futura Bold"/>
          <a:cs typeface="Futura Bold"/>
        </a:font>
        <a:srgbClr val="5B5854"/>
      </a:tcTxStyle>
      <a:tcStyle>
        <a:tcBdr>
          <a:left>
            <a:ln w="12700" cap="flat">
              <a:solidFill>
                <a:srgbClr val="5B5854"/>
              </a:solidFill>
              <a:prstDash val="solid"/>
              <a:round/>
            </a:ln>
          </a:left>
          <a:right>
            <a:ln w="12700" cap="flat">
              <a:solidFill>
                <a:srgbClr val="5B5854"/>
              </a:solidFill>
              <a:prstDash val="solid"/>
              <a:round/>
            </a:ln>
          </a:right>
          <a:top>
            <a:ln w="50800" cap="flat">
              <a:solidFill>
                <a:srgbClr val="5B5854"/>
              </a:solidFill>
              <a:prstDash val="solid"/>
              <a:round/>
            </a:ln>
          </a:top>
          <a:bottom>
            <a:ln w="12700" cap="flat">
              <a:solidFill>
                <a:srgbClr val="5B5854"/>
              </a:solidFill>
              <a:prstDash val="solid"/>
              <a:round/>
            </a:ln>
          </a:bottom>
          <a:insideH>
            <a:ln w="12700" cap="flat">
              <a:solidFill>
                <a:srgbClr val="5B5854"/>
              </a:solidFill>
              <a:prstDash val="solid"/>
              <a:round/>
            </a:ln>
          </a:insideH>
          <a:insideV>
            <a:ln w="12700" cap="flat">
              <a:solidFill>
                <a:srgbClr val="5B5854"/>
              </a:solidFill>
              <a:prstDash val="solid"/>
              <a:round/>
            </a:ln>
          </a:insideV>
        </a:tcBdr>
        <a:fill>
          <a:noFill/>
        </a:fill>
      </a:tcStyle>
    </a:lastRow>
    <a:firstRow>
      <a:tcTxStyle b="on" i="off">
        <a:font>
          <a:latin typeface="Futura Bold"/>
          <a:ea typeface="Futura Bold"/>
          <a:cs typeface="Futura Bold"/>
        </a:font>
        <a:srgbClr val="5B5854"/>
      </a:tcTxStyle>
      <a:tcStyle>
        <a:tcBdr>
          <a:left>
            <a:ln w="12700" cap="flat">
              <a:solidFill>
                <a:srgbClr val="5B5854"/>
              </a:solidFill>
              <a:prstDash val="solid"/>
              <a:round/>
            </a:ln>
          </a:left>
          <a:right>
            <a:ln w="12700" cap="flat">
              <a:solidFill>
                <a:srgbClr val="5B5854"/>
              </a:solidFill>
              <a:prstDash val="solid"/>
              <a:round/>
            </a:ln>
          </a:right>
          <a:top>
            <a:ln w="12700" cap="flat">
              <a:solidFill>
                <a:srgbClr val="5B5854"/>
              </a:solidFill>
              <a:prstDash val="solid"/>
              <a:round/>
            </a:ln>
          </a:top>
          <a:bottom>
            <a:ln w="25400" cap="flat">
              <a:solidFill>
                <a:srgbClr val="5B5854"/>
              </a:solidFill>
              <a:prstDash val="solid"/>
              <a:round/>
            </a:ln>
          </a:bottom>
          <a:insideH>
            <a:ln w="12700" cap="flat">
              <a:solidFill>
                <a:srgbClr val="5B5854"/>
              </a:solidFill>
              <a:prstDash val="solid"/>
              <a:round/>
            </a:ln>
          </a:insideH>
          <a:insideV>
            <a:ln w="12700" cap="flat">
              <a:solidFill>
                <a:srgbClr val="5B5854"/>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comments" Target="comments/comment1.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30" Type="http://schemas.openxmlformats.org/officeDocument/2006/relationships/slide" Target="slides/slide22.xml"/><Relationship Id="rId31" Type="http://schemas.openxmlformats.org/officeDocument/2006/relationships/slide" Target="slides/slide23.xml"/><Relationship Id="rId32" Type="http://schemas.openxmlformats.org/officeDocument/2006/relationships/slide" Target="slides/slide24.xml"/><Relationship Id="rId33" Type="http://schemas.openxmlformats.org/officeDocument/2006/relationships/slide" Target="slides/slide25.xml"/><Relationship Id="rId34" Type="http://schemas.openxmlformats.org/officeDocument/2006/relationships/slide" Target="slides/slide26.xml"/><Relationship Id="rId35" Type="http://schemas.openxmlformats.org/officeDocument/2006/relationships/slide" Target="slides/slide27.xml"/><Relationship Id="rId36" Type="http://schemas.openxmlformats.org/officeDocument/2006/relationships/slide" Target="slides/slide28.xml"/><Relationship Id="rId37" Type="http://schemas.openxmlformats.org/officeDocument/2006/relationships/slide" Target="slides/slide29.xml"/></Relationships>

</file>

<file path=ppt/comments/comment1.xml><?xml version="1.0" encoding="utf-8"?>
<p:cm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m authorId="0" dt="2021-04-08T14:13:14.831" idx="1">
    <p:pos x="11597" y="4200"/>
    <p:text>Non si vede alcuna differenza prima degli anni di rischio di coscrizione mentre negli anni successivi lo storico diverge.
Maggiori differenze emergono quando maggiore è la probabilità di prestare servizio.
I grafici per le persone di colore è meno chiaro.
La variazione delle serie temporali tra bianchi e di colore  nei guadagni sono simili tra loro.</p:text>
    <p:extLst>
      <p:ext uri="{C676402C-5697-4E1C-873F-D02D1690AC5C}">
        <p15:threadingInfo xmlns:p15="http://schemas.microsoft.com/office/powerpoint/2012/main" timeZoneBias="-120"/>
      </p:ext>
    </p:extLst>
  </p:cm>
</p:cmLst>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5" name="Shape 155"/>
          <p:cNvSpPr/>
          <p:nvPr>
            <p:ph type="sldImg"/>
          </p:nvPr>
        </p:nvSpPr>
        <p:spPr>
          <a:xfrm>
            <a:off x="1143000" y="685800"/>
            <a:ext cx="4572000" cy="3429000"/>
          </a:xfrm>
          <a:prstGeom prst="rect">
            <a:avLst/>
          </a:prstGeom>
        </p:spPr>
        <p:txBody>
          <a:bodyPr/>
          <a:lstStyle/>
          <a:p>
            <a:pPr/>
          </a:p>
        </p:txBody>
      </p:sp>
      <p:sp>
        <p:nvSpPr>
          <p:cNvPr id="156" name="Shape 15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olo e sottotitol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Titolo Testo"/>
          <p:cNvSpPr txBox="1"/>
          <p:nvPr>
            <p:ph type="title"/>
          </p:nvPr>
        </p:nvSpPr>
        <p:spPr>
          <a:xfrm>
            <a:off x="1257300" y="5397500"/>
            <a:ext cx="21869400" cy="5461000"/>
          </a:xfrm>
          <a:prstGeom prst="rect">
            <a:avLst/>
          </a:prstGeom>
        </p:spPr>
        <p:txBody>
          <a:bodyPr/>
          <a:lstStyle>
            <a:lvl1pPr>
              <a:defRPr spc="298" sz="14900">
                <a:solidFill>
                  <a:srgbClr val="FFFFFF"/>
                </a:solidFill>
              </a:defRPr>
            </a:lvl1pPr>
          </a:lstStyle>
          <a:p>
            <a:pPr/>
            <a:r>
              <a:t>Titolo Testo</a:t>
            </a:r>
          </a:p>
        </p:txBody>
      </p:sp>
      <p:sp>
        <p:nvSpPr>
          <p:cNvPr id="12" name="Corpo livello uno…"/>
          <p:cNvSpPr txBox="1"/>
          <p:nvPr>
            <p:ph type="body" sz="quarter" idx="1"/>
          </p:nvPr>
        </p:nvSpPr>
        <p:spPr>
          <a:xfrm>
            <a:off x="1257300" y="2895600"/>
            <a:ext cx="21869400" cy="2501900"/>
          </a:xfrm>
          <a:prstGeom prst="rect">
            <a:avLst/>
          </a:prstGeom>
        </p:spPr>
        <p:txBody>
          <a:bodyPr anchor="b"/>
          <a:lstStyle>
            <a:lvl1pPr marL="0" indent="0" algn="ctr">
              <a:spcBef>
                <a:spcPts val="0"/>
              </a:spcBef>
              <a:buClrTx/>
              <a:buSzTx/>
              <a:buNone/>
              <a:defRPr cap="all" spc="308" sz="7700">
                <a:solidFill>
                  <a:srgbClr val="FFFFFF"/>
                </a:solidFill>
                <a:latin typeface="Futura"/>
                <a:ea typeface="Futura"/>
                <a:cs typeface="Futura"/>
                <a:sym typeface="Futura"/>
              </a:defRPr>
            </a:lvl1pPr>
            <a:lvl2pPr marL="0" indent="0" algn="ctr">
              <a:spcBef>
                <a:spcPts val="0"/>
              </a:spcBef>
              <a:buClrTx/>
              <a:buSzTx/>
              <a:buNone/>
              <a:defRPr cap="all" spc="308" sz="7700">
                <a:solidFill>
                  <a:srgbClr val="FFFFFF"/>
                </a:solidFill>
                <a:latin typeface="Futura"/>
                <a:ea typeface="Futura"/>
                <a:cs typeface="Futura"/>
                <a:sym typeface="Futura"/>
              </a:defRPr>
            </a:lvl2pPr>
            <a:lvl3pPr marL="0" indent="0" algn="ctr">
              <a:spcBef>
                <a:spcPts val="0"/>
              </a:spcBef>
              <a:buClrTx/>
              <a:buSzTx/>
              <a:buNone/>
              <a:defRPr cap="all" spc="308" sz="7700">
                <a:solidFill>
                  <a:srgbClr val="FFFFFF"/>
                </a:solidFill>
                <a:latin typeface="Futura"/>
                <a:ea typeface="Futura"/>
                <a:cs typeface="Futura"/>
                <a:sym typeface="Futura"/>
              </a:defRPr>
            </a:lvl3pPr>
            <a:lvl4pPr marL="0" indent="0" algn="ctr">
              <a:spcBef>
                <a:spcPts val="0"/>
              </a:spcBef>
              <a:buClrTx/>
              <a:buSzTx/>
              <a:buNone/>
              <a:defRPr cap="all" spc="308" sz="7700">
                <a:solidFill>
                  <a:srgbClr val="FFFFFF"/>
                </a:solidFill>
                <a:latin typeface="Futura"/>
                <a:ea typeface="Futura"/>
                <a:cs typeface="Futura"/>
                <a:sym typeface="Futura"/>
              </a:defRPr>
            </a:lvl4pPr>
            <a:lvl5pPr marL="0" indent="0" algn="ctr">
              <a:spcBef>
                <a:spcPts val="0"/>
              </a:spcBef>
              <a:buClrTx/>
              <a:buSzTx/>
              <a:buNone/>
              <a:defRPr cap="all" spc="308" sz="7700">
                <a:solidFill>
                  <a:srgbClr val="FFFFFF"/>
                </a:solidFill>
                <a:latin typeface="Futura"/>
                <a:ea typeface="Futura"/>
                <a:cs typeface="Futura"/>
                <a:sym typeface="Futura"/>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13" name="Numero diapositiva"/>
          <p:cNvSpPr txBox="1"/>
          <p:nvPr>
            <p:ph type="sldNum" sz="quarter" idx="2"/>
          </p:nvPr>
        </p:nvSpPr>
        <p:spPr>
          <a:xfrm>
            <a:off x="11952392" y="12971239"/>
            <a:ext cx="479216" cy="498923"/>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unti elenco">
    <p:spTree>
      <p:nvGrpSpPr>
        <p:cNvPr id="1" name=""/>
        <p:cNvGrpSpPr/>
        <p:nvPr/>
      </p:nvGrpSpPr>
      <p:grpSpPr>
        <a:xfrm>
          <a:off x="0" y="0"/>
          <a:ext cx="0" cy="0"/>
          <a:chOff x="0" y="0"/>
          <a:chExt cx="0" cy="0"/>
        </a:xfrm>
      </p:grpSpPr>
      <p:sp>
        <p:nvSpPr>
          <p:cNvPr id="96" name="Corpo livello uno…"/>
          <p:cNvSpPr txBox="1"/>
          <p:nvPr>
            <p:ph type="body" idx="1"/>
          </p:nvPr>
        </p:nvSpPr>
        <p:spPr>
          <a:prstGeom prst="rect">
            <a:avLst/>
          </a:prstGeom>
        </p:spPr>
        <p:txBody>
          <a:bodyPr/>
          <a:lstStyle/>
          <a:p>
            <a:pPr/>
            <a:r>
              <a:t>Corpo livello uno</a:t>
            </a:r>
          </a:p>
          <a:p>
            <a:pPr lvl="1"/>
            <a:r>
              <a:t>Corpo livello due</a:t>
            </a:r>
          </a:p>
          <a:p>
            <a:pPr lvl="2"/>
            <a:r>
              <a:t>Corpo livello tre</a:t>
            </a:r>
          </a:p>
          <a:p>
            <a:pPr lvl="3"/>
            <a:r>
              <a:t>Corpo livello quattro</a:t>
            </a:r>
          </a:p>
          <a:p>
            <a:pPr lvl="4"/>
            <a:r>
              <a:t>Corpo livello cinque</a:t>
            </a:r>
          </a:p>
        </p:txBody>
      </p:sp>
      <p:sp>
        <p:nvSpPr>
          <p:cNvPr id="97"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3 per pagina">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4" name="Immagine"/>
          <p:cNvSpPr/>
          <p:nvPr>
            <p:ph type="pic" sz="half" idx="21"/>
          </p:nvPr>
        </p:nvSpPr>
        <p:spPr>
          <a:xfrm>
            <a:off x="12344400" y="7213475"/>
            <a:ext cx="10807966" cy="7028000"/>
          </a:xfrm>
          <a:prstGeom prst="rect">
            <a:avLst/>
          </a:prstGeom>
          <a:effectLst>
            <a:outerShdw sx="100000" sy="100000" kx="0" ky="0" algn="b" rotWithShape="0" blurRad="127000" dist="76200" dir="2700000">
              <a:srgbClr val="000000">
                <a:alpha val="75000"/>
              </a:srgbClr>
            </a:outerShdw>
          </a:effectLst>
        </p:spPr>
        <p:txBody>
          <a:bodyPr lIns="91439" tIns="45719" rIns="91439" bIns="45719" anchor="t">
            <a:noAutofit/>
          </a:bodyPr>
          <a:lstStyle/>
          <a:p>
            <a:pPr/>
          </a:p>
        </p:txBody>
      </p:sp>
      <p:sp>
        <p:nvSpPr>
          <p:cNvPr id="105" name="Immagine"/>
          <p:cNvSpPr/>
          <p:nvPr>
            <p:ph type="pic" sz="half" idx="22"/>
          </p:nvPr>
        </p:nvSpPr>
        <p:spPr>
          <a:xfrm>
            <a:off x="12358081" y="833053"/>
            <a:ext cx="10758606" cy="6286502"/>
          </a:xfrm>
          <a:prstGeom prst="rect">
            <a:avLst/>
          </a:prstGeom>
          <a:effectLst>
            <a:outerShdw sx="100000" sy="100000" kx="0" ky="0" algn="b" rotWithShape="0" blurRad="127000" dist="76200" dir="2700000">
              <a:srgbClr val="000000">
                <a:alpha val="75000"/>
              </a:srgbClr>
            </a:outerShdw>
          </a:effectLst>
        </p:spPr>
        <p:txBody>
          <a:bodyPr lIns="91439" tIns="45719" rIns="91439" bIns="45719" anchor="t">
            <a:noAutofit/>
          </a:bodyPr>
          <a:lstStyle/>
          <a:p>
            <a:pPr/>
          </a:p>
        </p:txBody>
      </p:sp>
      <p:sp>
        <p:nvSpPr>
          <p:cNvPr id="106" name="Immagine"/>
          <p:cNvSpPr/>
          <p:nvPr>
            <p:ph type="pic" sz="half" idx="23"/>
          </p:nvPr>
        </p:nvSpPr>
        <p:spPr>
          <a:xfrm>
            <a:off x="1244661" y="1524000"/>
            <a:ext cx="10782301" cy="10952100"/>
          </a:xfrm>
          <a:prstGeom prst="rect">
            <a:avLst/>
          </a:prstGeom>
          <a:effectLst>
            <a:outerShdw sx="100000" sy="100000" kx="0" ky="0" algn="b" rotWithShape="0" blurRad="127000" dist="76200" dir="2700000">
              <a:srgbClr val="000000">
                <a:alpha val="75000"/>
              </a:srgbClr>
            </a:outerShdw>
          </a:effectLst>
        </p:spPr>
        <p:txBody>
          <a:bodyPr lIns="91439" tIns="45719" rIns="91439" bIns="45719" anchor="t">
            <a:noAutofit/>
          </a:bodyPr>
          <a:lstStyle/>
          <a:p>
            <a:pPr/>
          </a:p>
        </p:txBody>
      </p:sp>
      <p:sp>
        <p:nvSpPr>
          <p:cNvPr id="107"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2 per pagina">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4" name="Immagine"/>
          <p:cNvSpPr/>
          <p:nvPr>
            <p:ph type="pic" sz="half" idx="21"/>
          </p:nvPr>
        </p:nvSpPr>
        <p:spPr>
          <a:xfrm>
            <a:off x="12314766" y="1429600"/>
            <a:ext cx="10833104" cy="11003702"/>
          </a:xfrm>
          <a:prstGeom prst="rect">
            <a:avLst/>
          </a:prstGeom>
          <a:effectLst>
            <a:outerShdw sx="100000" sy="100000" kx="0" ky="0" algn="b" rotWithShape="0" blurRad="127000" dist="76200" dir="2700000">
              <a:srgbClr val="000000">
                <a:alpha val="75000"/>
              </a:srgbClr>
            </a:outerShdw>
          </a:effectLst>
        </p:spPr>
        <p:txBody>
          <a:bodyPr lIns="91439" tIns="45719" rIns="91439" bIns="45719" anchor="t">
            <a:noAutofit/>
          </a:bodyPr>
          <a:lstStyle/>
          <a:p>
            <a:pPr/>
          </a:p>
        </p:txBody>
      </p:sp>
      <p:sp>
        <p:nvSpPr>
          <p:cNvPr id="115" name="Immagine"/>
          <p:cNvSpPr/>
          <p:nvPr>
            <p:ph type="pic" sz="half" idx="22"/>
          </p:nvPr>
        </p:nvSpPr>
        <p:spPr>
          <a:xfrm>
            <a:off x="1078992" y="1497954"/>
            <a:ext cx="10998202" cy="11015266"/>
          </a:xfrm>
          <a:prstGeom prst="rect">
            <a:avLst/>
          </a:prstGeom>
          <a:effectLst>
            <a:outerShdw sx="100000" sy="100000" kx="0" ky="0" algn="b" rotWithShape="0" blurRad="127000" dist="76200" dir="2700000">
              <a:srgbClr val="000000">
                <a:alpha val="75000"/>
              </a:srgbClr>
            </a:outerShdw>
          </a:effectLst>
        </p:spPr>
        <p:txBody>
          <a:bodyPr lIns="91439" tIns="45719" rIns="91439" bIns="45719" anchor="t">
            <a:noAutofit/>
          </a:bodyPr>
          <a:lstStyle/>
          <a:p>
            <a:pPr/>
          </a:p>
        </p:txBody>
      </p:sp>
      <p:sp>
        <p:nvSpPr>
          <p:cNvPr id="116"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itazion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3" name="Corpo livello uno…"/>
          <p:cNvSpPr txBox="1"/>
          <p:nvPr>
            <p:ph type="body" sz="quarter" idx="1"/>
          </p:nvPr>
        </p:nvSpPr>
        <p:spPr>
          <a:xfrm>
            <a:off x="11493500" y="9931400"/>
            <a:ext cx="1399059" cy="2705100"/>
          </a:xfrm>
          <a:prstGeom prst="rect">
            <a:avLst/>
          </a:prstGeom>
        </p:spPr>
        <p:txBody>
          <a:bodyPr anchor="t"/>
          <a:lstStyle>
            <a:lvl1pPr marL="0" indent="0" algn="ctr">
              <a:spcBef>
                <a:spcPts val="0"/>
              </a:spcBef>
              <a:buClrTx/>
              <a:buSzTx/>
              <a:buNone/>
              <a:defRPr spc="360" sz="18000">
                <a:latin typeface="Baskerville SemiBold"/>
                <a:ea typeface="Baskerville SemiBold"/>
                <a:cs typeface="Baskerville SemiBold"/>
                <a:sym typeface="Baskerville SemiBold"/>
              </a:defRPr>
            </a:lvl1pPr>
            <a:lvl2pPr marL="2685142" indent="-2177142" algn="ctr">
              <a:spcBef>
                <a:spcPts val="0"/>
              </a:spcBef>
              <a:buClrTx/>
              <a:defRPr spc="360" sz="18000">
                <a:latin typeface="Baskerville SemiBold"/>
                <a:ea typeface="Baskerville SemiBold"/>
                <a:cs typeface="Baskerville SemiBold"/>
                <a:sym typeface="Baskerville SemiBold"/>
              </a:defRPr>
            </a:lvl2pPr>
            <a:lvl3pPr marL="3193142" indent="-2177142" algn="ctr">
              <a:spcBef>
                <a:spcPts val="0"/>
              </a:spcBef>
              <a:buClrTx/>
              <a:defRPr spc="360" sz="18000">
                <a:latin typeface="Baskerville SemiBold"/>
                <a:ea typeface="Baskerville SemiBold"/>
                <a:cs typeface="Baskerville SemiBold"/>
                <a:sym typeface="Baskerville SemiBold"/>
              </a:defRPr>
            </a:lvl3pPr>
            <a:lvl4pPr marL="3701143" indent="-2177143" algn="ctr">
              <a:spcBef>
                <a:spcPts val="0"/>
              </a:spcBef>
              <a:buClrTx/>
              <a:defRPr spc="360" sz="18000">
                <a:latin typeface="Baskerville SemiBold"/>
                <a:ea typeface="Baskerville SemiBold"/>
                <a:cs typeface="Baskerville SemiBold"/>
                <a:sym typeface="Baskerville SemiBold"/>
              </a:defRPr>
            </a:lvl4pPr>
            <a:lvl5pPr marL="4209143" indent="-2177143" algn="ctr">
              <a:spcBef>
                <a:spcPts val="0"/>
              </a:spcBef>
              <a:buClrTx/>
              <a:defRPr spc="360" sz="18000">
                <a:latin typeface="Baskerville SemiBold"/>
                <a:ea typeface="Baskerville SemiBold"/>
                <a:cs typeface="Baskerville SemiBold"/>
                <a:sym typeface="Baskerville SemiBold"/>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124" name="&quot;"/>
          <p:cNvSpPr txBox="1"/>
          <p:nvPr>
            <p:ph type="body" sz="quarter" idx="21"/>
          </p:nvPr>
        </p:nvSpPr>
        <p:spPr>
          <a:xfrm>
            <a:off x="11493500" y="2514600"/>
            <a:ext cx="1399059" cy="2705100"/>
          </a:xfrm>
          <a:prstGeom prst="rect">
            <a:avLst/>
          </a:prstGeom>
        </p:spPr>
        <p:txBody>
          <a:bodyPr anchor="t"/>
          <a:lstStyle/>
          <a:p>
            <a:pPr marL="0" indent="0" algn="ctr">
              <a:spcBef>
                <a:spcPts val="0"/>
              </a:spcBef>
              <a:buClrTx/>
              <a:buSzTx/>
              <a:buNone/>
              <a:defRPr spc="300" sz="18000">
                <a:latin typeface="Baskerville SemiBold"/>
                <a:ea typeface="Baskerville SemiBold"/>
                <a:cs typeface="Baskerville SemiBold"/>
                <a:sym typeface="Baskerville SemiBold"/>
              </a:defRPr>
            </a:pPr>
          </a:p>
        </p:txBody>
      </p:sp>
      <p:sp>
        <p:nvSpPr>
          <p:cNvPr id="125" name="— Giovanni Mela"/>
          <p:cNvSpPr txBox="1"/>
          <p:nvPr>
            <p:ph type="body" sz="quarter" idx="22"/>
          </p:nvPr>
        </p:nvSpPr>
        <p:spPr>
          <a:xfrm>
            <a:off x="1257300" y="9118600"/>
            <a:ext cx="21869400" cy="762000"/>
          </a:xfrm>
          <a:prstGeom prst="rect">
            <a:avLst/>
          </a:prstGeom>
        </p:spPr>
        <p:txBody>
          <a:bodyPr/>
          <a:lstStyle/>
          <a:p>
            <a:pPr marL="0" indent="0" algn="ctr">
              <a:spcBef>
                <a:spcPts val="0"/>
              </a:spcBef>
              <a:buClrTx/>
              <a:buSzTx/>
              <a:buNone/>
              <a:defRPr i="1" spc="0" sz="3800">
                <a:solidFill>
                  <a:srgbClr val="AC6254"/>
                </a:solidFill>
              </a:defRPr>
            </a:pPr>
          </a:p>
        </p:txBody>
      </p:sp>
      <p:sp>
        <p:nvSpPr>
          <p:cNvPr id="126" name="Inserisci qui una citazione."/>
          <p:cNvSpPr txBox="1"/>
          <p:nvPr>
            <p:ph type="body" sz="quarter" idx="23"/>
          </p:nvPr>
        </p:nvSpPr>
        <p:spPr>
          <a:xfrm>
            <a:off x="1257300" y="7518400"/>
            <a:ext cx="21869400" cy="1447800"/>
          </a:xfrm>
          <a:prstGeom prst="rect">
            <a:avLst/>
          </a:prstGeom>
        </p:spPr>
        <p:txBody>
          <a:bodyPr anchor="b"/>
          <a:lstStyle/>
          <a:p>
            <a:pPr marL="0" indent="0" algn="ctr">
              <a:spcBef>
                <a:spcPts val="500"/>
              </a:spcBef>
              <a:buClrTx/>
              <a:buSzTx/>
              <a:buNone/>
              <a:defRPr cap="all" spc="600" sz="8200">
                <a:latin typeface="Futura"/>
                <a:ea typeface="Futura"/>
                <a:cs typeface="Futura"/>
                <a:sym typeface="Futura"/>
              </a:defRPr>
            </a:pPr>
          </a:p>
        </p:txBody>
      </p:sp>
      <p:sp>
        <p:nvSpPr>
          <p:cNvPr id="127"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p:spTree>
      <p:nvGrpSpPr>
        <p:cNvPr id="1" name=""/>
        <p:cNvGrpSpPr/>
        <p:nvPr/>
      </p:nvGrpSpPr>
      <p:grpSpPr>
        <a:xfrm>
          <a:off x="0" y="0"/>
          <a:ext cx="0" cy="0"/>
          <a:chOff x="0" y="0"/>
          <a:chExt cx="0" cy="0"/>
        </a:xfrm>
      </p:grpSpPr>
      <p:sp>
        <p:nvSpPr>
          <p:cNvPr id="134" name="Immagine"/>
          <p:cNvSpPr/>
          <p:nvPr>
            <p:ph type="pic" idx="21"/>
          </p:nvPr>
        </p:nvSpPr>
        <p:spPr>
          <a:xfrm>
            <a:off x="0" y="0"/>
            <a:ext cx="24384000" cy="15855964"/>
          </a:xfrm>
          <a:prstGeom prst="rect">
            <a:avLst/>
          </a:prstGeom>
        </p:spPr>
        <p:txBody>
          <a:bodyPr lIns="91439" tIns="45719" rIns="91439" bIns="45719" anchor="t">
            <a:noAutofit/>
          </a:bodyPr>
          <a:lstStyle/>
          <a:p>
            <a:pPr/>
          </a:p>
        </p:txBody>
      </p:sp>
      <p:sp>
        <p:nvSpPr>
          <p:cNvPr id="135" name="Numero diapositiva"/>
          <p:cNvSpPr txBox="1"/>
          <p:nvPr>
            <p:ph type="sldNum" sz="quarter" idx="2"/>
          </p:nvPr>
        </p:nvSpPr>
        <p:spPr>
          <a:xfrm>
            <a:off x="11952392" y="12971239"/>
            <a:ext cx="479216" cy="498923"/>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uota">
    <p:spTree>
      <p:nvGrpSpPr>
        <p:cNvPr id="1" name=""/>
        <p:cNvGrpSpPr/>
        <p:nvPr/>
      </p:nvGrpSpPr>
      <p:grpSpPr>
        <a:xfrm>
          <a:off x="0" y="0"/>
          <a:ext cx="0" cy="0"/>
          <a:chOff x="0" y="0"/>
          <a:chExt cx="0" cy="0"/>
        </a:xfrm>
      </p:grpSpPr>
      <p:sp>
        <p:nvSpPr>
          <p:cNvPr id="142"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uoto 2">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9"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Orizzonta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 name="Immagine"/>
          <p:cNvSpPr/>
          <p:nvPr>
            <p:ph type="pic" idx="21"/>
          </p:nvPr>
        </p:nvSpPr>
        <p:spPr>
          <a:xfrm>
            <a:off x="800100" y="3962400"/>
            <a:ext cx="22772998" cy="14808393"/>
          </a:xfrm>
          <a:prstGeom prst="rect">
            <a:avLst/>
          </a:prstGeom>
          <a:effectLst>
            <a:outerShdw sx="100000" sy="100000" kx="0" ky="0" algn="b" rotWithShape="0" blurRad="127000" dist="76200" dir="2700000">
              <a:srgbClr val="000000">
                <a:alpha val="75000"/>
              </a:srgbClr>
            </a:outerShdw>
          </a:effectLst>
        </p:spPr>
        <p:txBody>
          <a:bodyPr lIns="91439" tIns="45719" rIns="91439" bIns="45719" anchor="t">
            <a:noAutofit/>
          </a:bodyPr>
          <a:lstStyle/>
          <a:p>
            <a:pPr/>
          </a:p>
        </p:txBody>
      </p:sp>
      <p:sp>
        <p:nvSpPr>
          <p:cNvPr id="21" name="Titolo Testo"/>
          <p:cNvSpPr txBox="1"/>
          <p:nvPr>
            <p:ph type="title"/>
          </p:nvPr>
        </p:nvSpPr>
        <p:spPr>
          <a:xfrm>
            <a:off x="1257300" y="1663700"/>
            <a:ext cx="21869400" cy="1866900"/>
          </a:xfrm>
          <a:prstGeom prst="rect">
            <a:avLst/>
          </a:prstGeom>
        </p:spPr>
        <p:txBody>
          <a:bodyPr/>
          <a:lstStyle>
            <a:lvl1pPr>
              <a:lnSpc>
                <a:spcPct val="80000"/>
              </a:lnSpc>
              <a:defRPr spc="208" sz="10500">
                <a:solidFill>
                  <a:srgbClr val="FFFFFF"/>
                </a:solidFill>
              </a:defRPr>
            </a:lvl1pPr>
          </a:lstStyle>
          <a:p>
            <a:pPr/>
            <a:r>
              <a:t>Titolo Testo</a:t>
            </a:r>
          </a:p>
        </p:txBody>
      </p:sp>
      <p:sp>
        <p:nvSpPr>
          <p:cNvPr id="22" name="Corpo livello uno…"/>
          <p:cNvSpPr txBox="1"/>
          <p:nvPr>
            <p:ph type="body" sz="quarter" idx="1"/>
          </p:nvPr>
        </p:nvSpPr>
        <p:spPr>
          <a:xfrm>
            <a:off x="1257300" y="711200"/>
            <a:ext cx="21869400" cy="952500"/>
          </a:xfrm>
          <a:prstGeom prst="rect">
            <a:avLst/>
          </a:prstGeom>
        </p:spPr>
        <p:txBody>
          <a:bodyPr anchor="t"/>
          <a:lstStyle>
            <a:lvl1pPr marL="0" indent="0" algn="ctr">
              <a:spcBef>
                <a:spcPts val="0"/>
              </a:spcBef>
              <a:buClrTx/>
              <a:buSzTx/>
              <a:buNone/>
              <a:defRPr cap="all" spc="116" sz="5800">
                <a:solidFill>
                  <a:srgbClr val="FFFFFF"/>
                </a:solidFill>
                <a:latin typeface="Futura"/>
                <a:ea typeface="Futura"/>
                <a:cs typeface="Futura"/>
                <a:sym typeface="Futura"/>
              </a:defRPr>
            </a:lvl1pPr>
            <a:lvl2pPr marL="0" indent="0" algn="ctr">
              <a:spcBef>
                <a:spcPts val="0"/>
              </a:spcBef>
              <a:buClrTx/>
              <a:buSzTx/>
              <a:buNone/>
              <a:defRPr cap="all" spc="116" sz="5800">
                <a:solidFill>
                  <a:srgbClr val="FFFFFF"/>
                </a:solidFill>
                <a:latin typeface="Futura"/>
                <a:ea typeface="Futura"/>
                <a:cs typeface="Futura"/>
                <a:sym typeface="Futura"/>
              </a:defRPr>
            </a:lvl2pPr>
            <a:lvl3pPr marL="0" indent="0" algn="ctr">
              <a:spcBef>
                <a:spcPts val="0"/>
              </a:spcBef>
              <a:buClrTx/>
              <a:buSzTx/>
              <a:buNone/>
              <a:defRPr cap="all" spc="116" sz="5800">
                <a:solidFill>
                  <a:srgbClr val="FFFFFF"/>
                </a:solidFill>
                <a:latin typeface="Futura"/>
                <a:ea typeface="Futura"/>
                <a:cs typeface="Futura"/>
                <a:sym typeface="Futura"/>
              </a:defRPr>
            </a:lvl3pPr>
            <a:lvl4pPr marL="0" indent="0" algn="ctr">
              <a:spcBef>
                <a:spcPts val="0"/>
              </a:spcBef>
              <a:buClrTx/>
              <a:buSzTx/>
              <a:buNone/>
              <a:defRPr cap="all" spc="116" sz="5800">
                <a:solidFill>
                  <a:srgbClr val="FFFFFF"/>
                </a:solidFill>
                <a:latin typeface="Futura"/>
                <a:ea typeface="Futura"/>
                <a:cs typeface="Futura"/>
                <a:sym typeface="Futura"/>
              </a:defRPr>
            </a:lvl4pPr>
            <a:lvl5pPr marL="0" indent="0" algn="ctr">
              <a:spcBef>
                <a:spcPts val="0"/>
              </a:spcBef>
              <a:buClrTx/>
              <a:buSzTx/>
              <a:buNone/>
              <a:defRPr cap="all" spc="116" sz="5800">
                <a:solidFill>
                  <a:srgbClr val="FFFFFF"/>
                </a:solidFill>
                <a:latin typeface="Futura"/>
                <a:ea typeface="Futura"/>
                <a:cs typeface="Futura"/>
                <a:sym typeface="Futura"/>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23" name="Numero diapositiva"/>
          <p:cNvSpPr txBox="1"/>
          <p:nvPr>
            <p:ph type="sldNum" sz="quarter" idx="2"/>
          </p:nvPr>
        </p:nvSpPr>
        <p:spPr>
          <a:xfrm>
            <a:off x="11952392" y="12971239"/>
            <a:ext cx="479216" cy="498923"/>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Orizzontale 2">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0" name="Immagine"/>
          <p:cNvSpPr/>
          <p:nvPr>
            <p:ph type="pic" idx="21"/>
          </p:nvPr>
        </p:nvSpPr>
        <p:spPr>
          <a:xfrm>
            <a:off x="1257300" y="3263900"/>
            <a:ext cx="21869402" cy="14220819"/>
          </a:xfrm>
          <a:prstGeom prst="rect">
            <a:avLst/>
          </a:prstGeom>
          <a:effectLst>
            <a:outerShdw sx="100000" sy="100000" kx="0" ky="0" algn="b" rotWithShape="0" blurRad="127000" dist="76200" dir="2700000">
              <a:srgbClr val="000000">
                <a:alpha val="75000"/>
              </a:srgbClr>
            </a:outerShdw>
          </a:effectLst>
        </p:spPr>
        <p:txBody>
          <a:bodyPr lIns="91439" tIns="45719" rIns="91439" bIns="45719" anchor="t">
            <a:noAutofit/>
          </a:bodyPr>
          <a:lstStyle/>
          <a:p>
            <a:pPr/>
          </a:p>
        </p:txBody>
      </p:sp>
      <p:sp>
        <p:nvSpPr>
          <p:cNvPr id="31" name="Titolo Testo"/>
          <p:cNvSpPr txBox="1"/>
          <p:nvPr>
            <p:ph type="title"/>
          </p:nvPr>
        </p:nvSpPr>
        <p:spPr>
          <a:xfrm>
            <a:off x="1257300" y="825500"/>
            <a:ext cx="21869400" cy="1054100"/>
          </a:xfrm>
          <a:prstGeom prst="rect">
            <a:avLst/>
          </a:prstGeom>
        </p:spPr>
        <p:txBody>
          <a:bodyPr/>
          <a:lstStyle/>
          <a:p>
            <a:pPr/>
            <a:r>
              <a:t>Titolo Testo</a:t>
            </a:r>
          </a:p>
        </p:txBody>
      </p:sp>
      <p:sp>
        <p:nvSpPr>
          <p:cNvPr id="32" name="Corpo livello uno…"/>
          <p:cNvSpPr txBox="1"/>
          <p:nvPr>
            <p:ph type="body" sz="quarter" idx="1"/>
          </p:nvPr>
        </p:nvSpPr>
        <p:spPr>
          <a:xfrm>
            <a:off x="1257300" y="1879600"/>
            <a:ext cx="21869400" cy="723900"/>
          </a:xfrm>
          <a:prstGeom prst="rect">
            <a:avLst/>
          </a:prstGeom>
        </p:spPr>
        <p:txBody>
          <a:bodyPr anchor="t"/>
          <a:lstStyle>
            <a:lvl1pPr marL="0" indent="0" algn="ctr">
              <a:spcBef>
                <a:spcPts val="0"/>
              </a:spcBef>
              <a:buClrTx/>
              <a:buSzTx/>
              <a:buNone/>
              <a:defRPr cap="all" spc="342" sz="3800">
                <a:latin typeface="Futura"/>
                <a:ea typeface="Futura"/>
                <a:cs typeface="Futura"/>
                <a:sym typeface="Futura"/>
              </a:defRPr>
            </a:lvl1pPr>
            <a:lvl2pPr marL="0" indent="0" algn="ctr">
              <a:spcBef>
                <a:spcPts val="0"/>
              </a:spcBef>
              <a:buClrTx/>
              <a:buSzTx/>
              <a:buNone/>
              <a:defRPr cap="all" spc="342" sz="3800">
                <a:latin typeface="Futura"/>
                <a:ea typeface="Futura"/>
                <a:cs typeface="Futura"/>
                <a:sym typeface="Futura"/>
              </a:defRPr>
            </a:lvl2pPr>
            <a:lvl3pPr marL="0" indent="0" algn="ctr">
              <a:spcBef>
                <a:spcPts val="0"/>
              </a:spcBef>
              <a:buClrTx/>
              <a:buSzTx/>
              <a:buNone/>
              <a:defRPr cap="all" spc="342" sz="3800">
                <a:latin typeface="Futura"/>
                <a:ea typeface="Futura"/>
                <a:cs typeface="Futura"/>
                <a:sym typeface="Futura"/>
              </a:defRPr>
            </a:lvl3pPr>
            <a:lvl4pPr marL="0" indent="0" algn="ctr">
              <a:spcBef>
                <a:spcPts val="0"/>
              </a:spcBef>
              <a:buClrTx/>
              <a:buSzTx/>
              <a:buNone/>
              <a:defRPr cap="all" spc="342" sz="3800">
                <a:latin typeface="Futura"/>
                <a:ea typeface="Futura"/>
                <a:cs typeface="Futura"/>
                <a:sym typeface="Futura"/>
              </a:defRPr>
            </a:lvl4pPr>
            <a:lvl5pPr marL="0" indent="0" algn="ctr">
              <a:spcBef>
                <a:spcPts val="0"/>
              </a:spcBef>
              <a:buClrTx/>
              <a:buSzTx/>
              <a:buNone/>
              <a:defRPr cap="all" spc="342" sz="3800">
                <a:latin typeface="Futura"/>
                <a:ea typeface="Futura"/>
                <a:cs typeface="Futura"/>
                <a:sym typeface="Futura"/>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33" name="Numero diapositiva"/>
          <p:cNvSpPr txBox="1"/>
          <p:nvPr>
            <p:ph type="sldNum" sz="quarter" idx="2"/>
          </p:nvPr>
        </p:nvSpPr>
        <p:spPr>
          <a:xfrm>
            <a:off x="11952392" y="12971239"/>
            <a:ext cx="479216" cy="498923"/>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 Centra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0" name="Titolo Testo"/>
          <p:cNvSpPr txBox="1"/>
          <p:nvPr>
            <p:ph type="title"/>
          </p:nvPr>
        </p:nvSpPr>
        <p:spPr>
          <a:xfrm>
            <a:off x="1257300" y="4343400"/>
            <a:ext cx="21869400" cy="5016500"/>
          </a:xfrm>
          <a:prstGeom prst="rect">
            <a:avLst/>
          </a:prstGeom>
        </p:spPr>
        <p:txBody>
          <a:bodyPr anchor="ctr"/>
          <a:lstStyle>
            <a:lvl1pPr>
              <a:defRPr spc="298" sz="14900">
                <a:solidFill>
                  <a:srgbClr val="FFFFFF"/>
                </a:solidFill>
              </a:defRPr>
            </a:lvl1pPr>
          </a:lstStyle>
          <a:p>
            <a:pPr/>
            <a:r>
              <a:t>Titolo Testo</a:t>
            </a:r>
          </a:p>
        </p:txBody>
      </p:sp>
      <p:sp>
        <p:nvSpPr>
          <p:cNvPr id="41" name="Numero diapositiva"/>
          <p:cNvSpPr txBox="1"/>
          <p:nvPr>
            <p:ph type="sldNum" sz="quarter" idx="2"/>
          </p:nvPr>
        </p:nvSpPr>
        <p:spPr>
          <a:xfrm>
            <a:off x="11952392" y="12971239"/>
            <a:ext cx="479216" cy="498923"/>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 Centrato 2">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8" name="Titolo Testo"/>
          <p:cNvSpPr txBox="1"/>
          <p:nvPr>
            <p:ph type="title"/>
          </p:nvPr>
        </p:nvSpPr>
        <p:spPr>
          <a:xfrm>
            <a:off x="1257300" y="4343400"/>
            <a:ext cx="21869400" cy="5016500"/>
          </a:xfrm>
          <a:prstGeom prst="rect">
            <a:avLst/>
          </a:prstGeom>
        </p:spPr>
        <p:txBody>
          <a:bodyPr anchor="ctr"/>
          <a:lstStyle>
            <a:lvl1pPr>
              <a:defRPr spc="298" sz="14900"/>
            </a:lvl1pPr>
          </a:lstStyle>
          <a:p>
            <a:pPr/>
            <a:r>
              <a:t>Titolo Testo</a:t>
            </a:r>
          </a:p>
        </p:txBody>
      </p:sp>
      <p:sp>
        <p:nvSpPr>
          <p:cNvPr id="49" name="Numero diapositiva"/>
          <p:cNvSpPr txBox="1"/>
          <p:nvPr>
            <p:ph type="sldNum" sz="quarter" idx="2"/>
          </p:nvPr>
        </p:nvSpPr>
        <p:spPr>
          <a:xfrm>
            <a:off x="11952392" y="12971239"/>
            <a:ext cx="479216" cy="498923"/>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Vertica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6" name="Immagine"/>
          <p:cNvSpPr/>
          <p:nvPr>
            <p:ph type="pic" idx="21"/>
          </p:nvPr>
        </p:nvSpPr>
        <p:spPr>
          <a:xfrm>
            <a:off x="9287692" y="1473939"/>
            <a:ext cx="14798046" cy="10998201"/>
          </a:xfrm>
          <a:prstGeom prst="rect">
            <a:avLst/>
          </a:prstGeom>
          <a:effectLst>
            <a:outerShdw sx="100000" sy="100000" kx="0" ky="0" algn="b" rotWithShape="0" blurRad="127000" dist="76200" dir="2700000">
              <a:srgbClr val="000000">
                <a:alpha val="75000"/>
              </a:srgbClr>
            </a:outerShdw>
          </a:effectLst>
        </p:spPr>
        <p:txBody>
          <a:bodyPr lIns="91439" tIns="45719" rIns="91439" bIns="45719" anchor="t">
            <a:noAutofit/>
          </a:bodyPr>
          <a:lstStyle/>
          <a:p>
            <a:pPr/>
          </a:p>
        </p:txBody>
      </p:sp>
      <p:sp>
        <p:nvSpPr>
          <p:cNvPr id="57" name="Titolo Testo"/>
          <p:cNvSpPr txBox="1"/>
          <p:nvPr>
            <p:ph type="title"/>
          </p:nvPr>
        </p:nvSpPr>
        <p:spPr>
          <a:xfrm>
            <a:off x="1257300" y="5892800"/>
            <a:ext cx="8483600" cy="5029200"/>
          </a:xfrm>
          <a:prstGeom prst="rect">
            <a:avLst/>
          </a:prstGeom>
        </p:spPr>
        <p:txBody>
          <a:bodyPr/>
          <a:lstStyle>
            <a:lvl1pPr algn="l">
              <a:lnSpc>
                <a:spcPct val="80000"/>
              </a:lnSpc>
              <a:defRPr spc="208" sz="10500"/>
            </a:lvl1pPr>
          </a:lstStyle>
          <a:p>
            <a:pPr/>
            <a:r>
              <a:t>Titolo Testo</a:t>
            </a:r>
          </a:p>
        </p:txBody>
      </p:sp>
      <p:sp>
        <p:nvSpPr>
          <p:cNvPr id="58" name="Corpo livello uno…"/>
          <p:cNvSpPr txBox="1"/>
          <p:nvPr>
            <p:ph type="body" sz="quarter" idx="1"/>
          </p:nvPr>
        </p:nvSpPr>
        <p:spPr>
          <a:xfrm>
            <a:off x="1257300" y="4000500"/>
            <a:ext cx="8483600" cy="1905000"/>
          </a:xfrm>
          <a:prstGeom prst="rect">
            <a:avLst/>
          </a:prstGeom>
        </p:spPr>
        <p:txBody>
          <a:bodyPr anchor="b"/>
          <a:lstStyle>
            <a:lvl1pPr marL="0" indent="0">
              <a:spcBef>
                <a:spcPts val="0"/>
              </a:spcBef>
              <a:buClrTx/>
              <a:buSzTx/>
              <a:buNone/>
              <a:defRPr cap="all" spc="116" sz="5800">
                <a:latin typeface="Futura"/>
                <a:ea typeface="Futura"/>
                <a:cs typeface="Futura"/>
                <a:sym typeface="Futura"/>
              </a:defRPr>
            </a:lvl1pPr>
            <a:lvl2pPr marL="0" indent="0">
              <a:spcBef>
                <a:spcPts val="0"/>
              </a:spcBef>
              <a:buClrTx/>
              <a:buSzTx/>
              <a:buNone/>
              <a:defRPr cap="all" spc="116" sz="5800">
                <a:latin typeface="Futura"/>
                <a:ea typeface="Futura"/>
                <a:cs typeface="Futura"/>
                <a:sym typeface="Futura"/>
              </a:defRPr>
            </a:lvl2pPr>
            <a:lvl3pPr marL="0" indent="0">
              <a:spcBef>
                <a:spcPts val="0"/>
              </a:spcBef>
              <a:buClrTx/>
              <a:buSzTx/>
              <a:buNone/>
              <a:defRPr cap="all" spc="116" sz="5800">
                <a:latin typeface="Futura"/>
                <a:ea typeface="Futura"/>
                <a:cs typeface="Futura"/>
                <a:sym typeface="Futura"/>
              </a:defRPr>
            </a:lvl3pPr>
            <a:lvl4pPr marL="0" indent="0">
              <a:spcBef>
                <a:spcPts val="0"/>
              </a:spcBef>
              <a:buClrTx/>
              <a:buSzTx/>
              <a:buNone/>
              <a:defRPr cap="all" spc="116" sz="5800">
                <a:latin typeface="Futura"/>
                <a:ea typeface="Futura"/>
                <a:cs typeface="Futura"/>
                <a:sym typeface="Futura"/>
              </a:defRPr>
            </a:lvl4pPr>
            <a:lvl5pPr marL="0" indent="0">
              <a:spcBef>
                <a:spcPts val="0"/>
              </a:spcBef>
              <a:buClrTx/>
              <a:buSzTx/>
              <a:buNone/>
              <a:defRPr cap="all" spc="116" sz="5800">
                <a:latin typeface="Futura"/>
                <a:ea typeface="Futura"/>
                <a:cs typeface="Futura"/>
                <a:sym typeface="Futura"/>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59" name="Numero diapositiva"/>
          <p:cNvSpPr txBox="1"/>
          <p:nvPr>
            <p:ph type="sldNum" sz="quarter" idx="2"/>
          </p:nvPr>
        </p:nvSpPr>
        <p:spPr>
          <a:xfrm>
            <a:off x="11952392" y="12971239"/>
            <a:ext cx="479216" cy="498923"/>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 In alto">
    <p:spTree>
      <p:nvGrpSpPr>
        <p:cNvPr id="1" name=""/>
        <p:cNvGrpSpPr/>
        <p:nvPr/>
      </p:nvGrpSpPr>
      <p:grpSpPr>
        <a:xfrm>
          <a:off x="0" y="0"/>
          <a:ext cx="0" cy="0"/>
          <a:chOff x="0" y="0"/>
          <a:chExt cx="0" cy="0"/>
        </a:xfrm>
      </p:grpSpPr>
      <p:sp>
        <p:nvSpPr>
          <p:cNvPr id="66" name="Corpo livello uno…"/>
          <p:cNvSpPr txBox="1"/>
          <p:nvPr>
            <p:ph type="body" sz="quarter" idx="1"/>
          </p:nvPr>
        </p:nvSpPr>
        <p:spPr>
          <a:xfrm>
            <a:off x="1257300" y="1879600"/>
            <a:ext cx="21869400" cy="723900"/>
          </a:xfrm>
          <a:prstGeom prst="rect">
            <a:avLst/>
          </a:prstGeom>
        </p:spPr>
        <p:txBody>
          <a:bodyPr anchor="t"/>
          <a:lstStyle>
            <a:lvl1pPr marL="0" indent="0" algn="ctr">
              <a:spcBef>
                <a:spcPts val="0"/>
              </a:spcBef>
              <a:buClrTx/>
              <a:buSzTx/>
              <a:buNone/>
              <a:defRPr cap="all" spc="342" sz="3800">
                <a:latin typeface="Futura"/>
                <a:ea typeface="Futura"/>
                <a:cs typeface="Futura"/>
                <a:sym typeface="Futura"/>
              </a:defRPr>
            </a:lvl1pPr>
            <a:lvl2pPr marL="967619" indent="-459619" algn="ctr">
              <a:spcBef>
                <a:spcPts val="0"/>
              </a:spcBef>
              <a:buClrTx/>
              <a:defRPr cap="all" spc="342" sz="3800">
                <a:latin typeface="Futura"/>
                <a:ea typeface="Futura"/>
                <a:cs typeface="Futura"/>
                <a:sym typeface="Futura"/>
              </a:defRPr>
            </a:lvl2pPr>
            <a:lvl3pPr marL="1475619" indent="-459619" algn="ctr">
              <a:spcBef>
                <a:spcPts val="0"/>
              </a:spcBef>
              <a:buClrTx/>
              <a:defRPr cap="all" spc="342" sz="3800">
                <a:latin typeface="Futura"/>
                <a:ea typeface="Futura"/>
                <a:cs typeface="Futura"/>
                <a:sym typeface="Futura"/>
              </a:defRPr>
            </a:lvl3pPr>
            <a:lvl4pPr marL="1983619" indent="-459619" algn="ctr">
              <a:spcBef>
                <a:spcPts val="0"/>
              </a:spcBef>
              <a:buClrTx/>
              <a:defRPr cap="all" spc="342" sz="3800">
                <a:latin typeface="Futura"/>
                <a:ea typeface="Futura"/>
                <a:cs typeface="Futura"/>
                <a:sym typeface="Futura"/>
              </a:defRPr>
            </a:lvl4pPr>
            <a:lvl5pPr marL="2491619" indent="-459619" algn="ctr">
              <a:spcBef>
                <a:spcPts val="0"/>
              </a:spcBef>
              <a:buClrTx/>
              <a:defRPr cap="all" spc="342" sz="3800">
                <a:latin typeface="Futura"/>
                <a:ea typeface="Futura"/>
                <a:cs typeface="Futura"/>
                <a:sym typeface="Futura"/>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67" name="Titolo Testo"/>
          <p:cNvSpPr txBox="1"/>
          <p:nvPr>
            <p:ph type="title"/>
          </p:nvPr>
        </p:nvSpPr>
        <p:spPr>
          <a:xfrm>
            <a:off x="1257300" y="825500"/>
            <a:ext cx="21869400" cy="1054100"/>
          </a:xfrm>
          <a:prstGeom prst="rect">
            <a:avLst/>
          </a:prstGeom>
        </p:spPr>
        <p:txBody>
          <a:bodyPr/>
          <a:lstStyle/>
          <a:p>
            <a:pPr/>
            <a:r>
              <a:t>Titolo Testo</a:t>
            </a:r>
          </a:p>
        </p:txBody>
      </p:sp>
      <p:sp>
        <p:nvSpPr>
          <p:cNvPr id="68" name="Numero diapositiva"/>
          <p:cNvSpPr txBox="1"/>
          <p:nvPr>
            <p:ph type="sldNum" sz="quarter" idx="2"/>
          </p:nvPr>
        </p:nvSpPr>
        <p:spPr>
          <a:xfrm>
            <a:off x="11952392" y="12971239"/>
            <a:ext cx="479216" cy="498923"/>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e punti elenco">
    <p:spTree>
      <p:nvGrpSpPr>
        <p:cNvPr id="1" name=""/>
        <p:cNvGrpSpPr/>
        <p:nvPr/>
      </p:nvGrpSpPr>
      <p:grpSpPr>
        <a:xfrm>
          <a:off x="0" y="0"/>
          <a:ext cx="0" cy="0"/>
          <a:chOff x="0" y="0"/>
          <a:chExt cx="0" cy="0"/>
        </a:xfrm>
      </p:grpSpPr>
      <p:sp>
        <p:nvSpPr>
          <p:cNvPr id="75" name="Corpo livello uno…"/>
          <p:cNvSpPr txBox="1"/>
          <p:nvPr>
            <p:ph type="body" sz="quarter" idx="1"/>
          </p:nvPr>
        </p:nvSpPr>
        <p:spPr>
          <a:xfrm>
            <a:off x="1257300" y="1879600"/>
            <a:ext cx="21869400" cy="723900"/>
          </a:xfrm>
          <a:prstGeom prst="rect">
            <a:avLst/>
          </a:prstGeom>
        </p:spPr>
        <p:txBody>
          <a:bodyPr anchor="t"/>
          <a:lstStyle>
            <a:lvl1pPr marL="0" indent="0" algn="ctr">
              <a:spcBef>
                <a:spcPts val="0"/>
              </a:spcBef>
              <a:buClrTx/>
              <a:buSzTx/>
              <a:buNone/>
              <a:defRPr cap="all" spc="342" sz="3800">
                <a:latin typeface="Futura"/>
                <a:ea typeface="Futura"/>
                <a:cs typeface="Futura"/>
                <a:sym typeface="Futura"/>
              </a:defRPr>
            </a:lvl1pPr>
            <a:lvl2pPr marL="967619" indent="-459619" algn="ctr">
              <a:spcBef>
                <a:spcPts val="0"/>
              </a:spcBef>
              <a:buClrTx/>
              <a:defRPr cap="all" spc="342" sz="3800">
                <a:latin typeface="Futura"/>
                <a:ea typeface="Futura"/>
                <a:cs typeface="Futura"/>
                <a:sym typeface="Futura"/>
              </a:defRPr>
            </a:lvl2pPr>
            <a:lvl3pPr marL="1475619" indent="-459619" algn="ctr">
              <a:spcBef>
                <a:spcPts val="0"/>
              </a:spcBef>
              <a:buClrTx/>
              <a:defRPr cap="all" spc="342" sz="3800">
                <a:latin typeface="Futura"/>
                <a:ea typeface="Futura"/>
                <a:cs typeface="Futura"/>
                <a:sym typeface="Futura"/>
              </a:defRPr>
            </a:lvl3pPr>
            <a:lvl4pPr marL="1983619" indent="-459619" algn="ctr">
              <a:spcBef>
                <a:spcPts val="0"/>
              </a:spcBef>
              <a:buClrTx/>
              <a:defRPr cap="all" spc="342" sz="3800">
                <a:latin typeface="Futura"/>
                <a:ea typeface="Futura"/>
                <a:cs typeface="Futura"/>
                <a:sym typeface="Futura"/>
              </a:defRPr>
            </a:lvl4pPr>
            <a:lvl5pPr marL="2491619" indent="-459619" algn="ctr">
              <a:spcBef>
                <a:spcPts val="0"/>
              </a:spcBef>
              <a:buClrTx/>
              <a:defRPr cap="all" spc="342" sz="3800">
                <a:latin typeface="Futura"/>
                <a:ea typeface="Futura"/>
                <a:cs typeface="Futura"/>
                <a:sym typeface="Futura"/>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76" name="Titolo Testo"/>
          <p:cNvSpPr txBox="1"/>
          <p:nvPr>
            <p:ph type="title"/>
          </p:nvPr>
        </p:nvSpPr>
        <p:spPr>
          <a:xfrm>
            <a:off x="1257300" y="825500"/>
            <a:ext cx="21869400" cy="1054100"/>
          </a:xfrm>
          <a:prstGeom prst="rect">
            <a:avLst/>
          </a:prstGeom>
        </p:spPr>
        <p:txBody>
          <a:bodyPr/>
          <a:lstStyle/>
          <a:p>
            <a:pPr/>
            <a:r>
              <a:t>Titolo Testo</a:t>
            </a:r>
          </a:p>
        </p:txBody>
      </p:sp>
      <p:sp>
        <p:nvSpPr>
          <p:cNvPr id="77" name="Corpo livello uno…"/>
          <p:cNvSpPr txBox="1"/>
          <p:nvPr>
            <p:ph type="body" idx="21"/>
          </p:nvPr>
        </p:nvSpPr>
        <p:spPr>
          <a:xfrm>
            <a:off x="1257300" y="3352800"/>
            <a:ext cx="21869400" cy="9067800"/>
          </a:xfrm>
          <a:prstGeom prst="rect">
            <a:avLst/>
          </a:prstGeom>
        </p:spPr>
        <p:txBody>
          <a:bodyPr anchor="t"/>
          <a:lstStyle/>
          <a:p>
            <a:pPr>
              <a:defRPr spc="0"/>
            </a:pPr>
          </a:p>
        </p:txBody>
      </p:sp>
      <p:sp>
        <p:nvSpPr>
          <p:cNvPr id="78"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punti elenco e f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5" name="Immagine"/>
          <p:cNvSpPr/>
          <p:nvPr>
            <p:ph type="pic" sz="half" idx="21"/>
          </p:nvPr>
        </p:nvSpPr>
        <p:spPr>
          <a:xfrm>
            <a:off x="10477500" y="3124200"/>
            <a:ext cx="12623801" cy="9382260"/>
          </a:xfrm>
          <a:prstGeom prst="rect">
            <a:avLst/>
          </a:prstGeom>
          <a:effectLst>
            <a:outerShdw sx="100000" sy="100000" kx="0" ky="0" algn="b" rotWithShape="0" blurRad="127000" dist="76200" dir="2700000">
              <a:srgbClr val="000000">
                <a:alpha val="75000"/>
              </a:srgbClr>
            </a:outerShdw>
          </a:effectLst>
        </p:spPr>
        <p:txBody>
          <a:bodyPr lIns="91439" tIns="45719" rIns="91439" bIns="45719" anchor="t">
            <a:noAutofit/>
          </a:bodyPr>
          <a:lstStyle/>
          <a:p>
            <a:pPr/>
          </a:p>
        </p:txBody>
      </p:sp>
      <p:sp>
        <p:nvSpPr>
          <p:cNvPr id="86" name="Corpo livello uno…"/>
          <p:cNvSpPr txBox="1"/>
          <p:nvPr>
            <p:ph type="body" sz="quarter" idx="1"/>
          </p:nvPr>
        </p:nvSpPr>
        <p:spPr>
          <a:xfrm>
            <a:off x="1257300" y="1879600"/>
            <a:ext cx="21869400" cy="723900"/>
          </a:xfrm>
          <a:prstGeom prst="rect">
            <a:avLst/>
          </a:prstGeom>
        </p:spPr>
        <p:txBody>
          <a:bodyPr anchor="t"/>
          <a:lstStyle>
            <a:lvl1pPr marL="0" indent="0" algn="ctr">
              <a:spcBef>
                <a:spcPts val="0"/>
              </a:spcBef>
              <a:buClrTx/>
              <a:buSzTx/>
              <a:buNone/>
              <a:defRPr cap="all" spc="342" sz="3800">
                <a:latin typeface="Futura"/>
                <a:ea typeface="Futura"/>
                <a:cs typeface="Futura"/>
                <a:sym typeface="Futura"/>
              </a:defRPr>
            </a:lvl1pPr>
            <a:lvl2pPr marL="967619" indent="-459619" algn="ctr">
              <a:spcBef>
                <a:spcPts val="0"/>
              </a:spcBef>
              <a:buClrTx/>
              <a:defRPr cap="all" spc="342" sz="3800">
                <a:latin typeface="Futura"/>
                <a:ea typeface="Futura"/>
                <a:cs typeface="Futura"/>
                <a:sym typeface="Futura"/>
              </a:defRPr>
            </a:lvl2pPr>
            <a:lvl3pPr marL="1475619" indent="-459619" algn="ctr">
              <a:spcBef>
                <a:spcPts val="0"/>
              </a:spcBef>
              <a:buClrTx/>
              <a:defRPr cap="all" spc="342" sz="3800">
                <a:latin typeface="Futura"/>
                <a:ea typeface="Futura"/>
                <a:cs typeface="Futura"/>
                <a:sym typeface="Futura"/>
              </a:defRPr>
            </a:lvl3pPr>
            <a:lvl4pPr marL="1983619" indent="-459619" algn="ctr">
              <a:spcBef>
                <a:spcPts val="0"/>
              </a:spcBef>
              <a:buClrTx/>
              <a:defRPr cap="all" spc="342" sz="3800">
                <a:latin typeface="Futura"/>
                <a:ea typeface="Futura"/>
                <a:cs typeface="Futura"/>
                <a:sym typeface="Futura"/>
              </a:defRPr>
            </a:lvl4pPr>
            <a:lvl5pPr marL="2491619" indent="-459619" algn="ctr">
              <a:spcBef>
                <a:spcPts val="0"/>
              </a:spcBef>
              <a:buClrTx/>
              <a:defRPr cap="all" spc="342" sz="3800">
                <a:latin typeface="Futura"/>
                <a:ea typeface="Futura"/>
                <a:cs typeface="Futura"/>
                <a:sym typeface="Futura"/>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87" name="Titolo Testo"/>
          <p:cNvSpPr txBox="1"/>
          <p:nvPr>
            <p:ph type="title"/>
          </p:nvPr>
        </p:nvSpPr>
        <p:spPr>
          <a:xfrm>
            <a:off x="1257300" y="825500"/>
            <a:ext cx="21869400" cy="1054100"/>
          </a:xfrm>
          <a:prstGeom prst="rect">
            <a:avLst/>
          </a:prstGeom>
        </p:spPr>
        <p:txBody>
          <a:bodyPr/>
          <a:lstStyle/>
          <a:p>
            <a:pPr/>
            <a:r>
              <a:t>Titolo Testo</a:t>
            </a:r>
          </a:p>
        </p:txBody>
      </p:sp>
      <p:sp>
        <p:nvSpPr>
          <p:cNvPr id="88" name="Corpo livello uno…"/>
          <p:cNvSpPr txBox="1"/>
          <p:nvPr>
            <p:ph type="body" sz="half" idx="22"/>
          </p:nvPr>
        </p:nvSpPr>
        <p:spPr>
          <a:xfrm>
            <a:off x="1257300" y="3632200"/>
            <a:ext cx="8382000" cy="8470900"/>
          </a:xfrm>
          <a:prstGeom prst="rect">
            <a:avLst/>
          </a:prstGeom>
        </p:spPr>
        <p:txBody>
          <a:bodyPr anchor="t"/>
          <a:lstStyle/>
          <a:p>
            <a:pPr>
              <a:spcBef>
                <a:spcPts val="4000"/>
              </a:spcBef>
              <a:defRPr spc="0" sz="3500"/>
            </a:pPr>
          </a:p>
        </p:txBody>
      </p:sp>
      <p:sp>
        <p:nvSpPr>
          <p:cNvPr id="89"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Corpo livello uno…"/>
          <p:cNvSpPr txBox="1"/>
          <p:nvPr>
            <p:ph type="body" idx="1"/>
          </p:nvPr>
        </p:nvSpPr>
        <p:spPr>
          <a:xfrm>
            <a:off x="1257300" y="1854200"/>
            <a:ext cx="21869400" cy="10502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Corpo livello uno</a:t>
            </a:r>
          </a:p>
          <a:p>
            <a:pPr lvl="1"/>
            <a:r>
              <a:t>Corpo livello due</a:t>
            </a:r>
          </a:p>
          <a:p>
            <a:pPr lvl="2"/>
            <a:r>
              <a:t>Corpo livello tre</a:t>
            </a:r>
          </a:p>
          <a:p>
            <a:pPr lvl="3"/>
            <a:r>
              <a:t>Corpo livello quattro</a:t>
            </a:r>
          </a:p>
          <a:p>
            <a:pPr lvl="4"/>
            <a:r>
              <a:t>Corpo livello cinque</a:t>
            </a:r>
          </a:p>
        </p:txBody>
      </p:sp>
      <p:sp>
        <p:nvSpPr>
          <p:cNvPr id="3" name="Titolo Testo"/>
          <p:cNvSpPr txBox="1"/>
          <p:nvPr>
            <p:ph type="title"/>
          </p:nvPr>
        </p:nvSpPr>
        <p:spPr>
          <a:xfrm>
            <a:off x="3653366" y="2743200"/>
            <a:ext cx="19507201" cy="93027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Titolo Testo</a:t>
            </a:r>
          </a:p>
        </p:txBody>
      </p:sp>
      <p:sp>
        <p:nvSpPr>
          <p:cNvPr id="4" name="Numero diapositiva"/>
          <p:cNvSpPr txBox="1"/>
          <p:nvPr>
            <p:ph type="sldNum" sz="quarter" idx="2"/>
          </p:nvPr>
        </p:nvSpPr>
        <p:spPr>
          <a:xfrm>
            <a:off x="11952392" y="12983939"/>
            <a:ext cx="479216" cy="498923"/>
          </a:xfrm>
          <a:prstGeom prst="rect">
            <a:avLst/>
          </a:prstGeom>
          <a:ln w="12700">
            <a:miter lim="400000"/>
          </a:ln>
        </p:spPr>
        <p:txBody>
          <a:bodyPr wrap="none" lIns="50800" tIns="50800" rIns="50800" bIns="50800" anchor="ctr">
            <a:spAutoFit/>
          </a:bodyPr>
          <a:lstStyle>
            <a:lvl1pPr>
              <a:defRPr cap="all" spc="48" sz="2400">
                <a:solidFill>
                  <a:srgbClr val="9A958E"/>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transition xmlns:p14="http://schemas.microsoft.com/office/powerpoint/2010/main" spd="med" advClick="1"/>
  <p:txStyles>
    <p:titleStyle>
      <a:lvl1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Futura"/>
          <a:ea typeface="Futura"/>
          <a:cs typeface="Futura"/>
          <a:sym typeface="Futura"/>
        </a:defRPr>
      </a:lvl1pPr>
      <a:lvl2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Futura"/>
          <a:ea typeface="Futura"/>
          <a:cs typeface="Futura"/>
          <a:sym typeface="Futura"/>
        </a:defRPr>
      </a:lvl2pPr>
      <a:lvl3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Futura"/>
          <a:ea typeface="Futura"/>
          <a:cs typeface="Futura"/>
          <a:sym typeface="Futura"/>
        </a:defRPr>
      </a:lvl3pPr>
      <a:lvl4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Futura"/>
          <a:ea typeface="Futura"/>
          <a:cs typeface="Futura"/>
          <a:sym typeface="Futura"/>
        </a:defRPr>
      </a:lvl4pPr>
      <a:lvl5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Futura"/>
          <a:ea typeface="Futura"/>
          <a:cs typeface="Futura"/>
          <a:sym typeface="Futura"/>
        </a:defRPr>
      </a:lvl5pPr>
      <a:lvl6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Futura"/>
          <a:ea typeface="Futura"/>
          <a:cs typeface="Futura"/>
          <a:sym typeface="Futura"/>
        </a:defRPr>
      </a:lvl6pPr>
      <a:lvl7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Futura"/>
          <a:ea typeface="Futura"/>
          <a:cs typeface="Futura"/>
          <a:sym typeface="Futura"/>
        </a:defRPr>
      </a:lvl7pPr>
      <a:lvl8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Futura"/>
          <a:ea typeface="Futura"/>
          <a:cs typeface="Futura"/>
          <a:sym typeface="Futura"/>
        </a:defRPr>
      </a:lvl8pPr>
      <a:lvl9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Futura"/>
          <a:ea typeface="Futura"/>
          <a:cs typeface="Futura"/>
          <a:sym typeface="Futura"/>
        </a:defRPr>
      </a:lvl9pPr>
    </p:titleStyle>
    <p:bodyStyle>
      <a:lvl1pPr marL="508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1pPr>
      <a:lvl2pPr marL="1016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2pPr>
      <a:lvl3pPr marL="1524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3pPr>
      <a:lvl4pPr marL="2032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4pPr>
      <a:lvl5pPr marL="2540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5pPr>
      <a:lvl6pPr marL="3048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6pPr>
      <a:lvl7pPr marL="3556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7pPr>
      <a:lvl8pPr marL="4064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8pPr>
      <a:lvl9pPr marL="4572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9pPr>
    </p:bodyStyle>
    <p:otherStyle>
      <a:lvl1pPr marL="0" marR="0" indent="0" algn="ctr" defTabSz="647700" rtl="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1pPr>
      <a:lvl2pPr marL="0" marR="0" indent="0" algn="ctr" defTabSz="647700" rtl="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2pPr>
      <a:lvl3pPr marL="0" marR="0" indent="0" algn="ctr" defTabSz="647700" rtl="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3pPr>
      <a:lvl4pPr marL="0" marR="0" indent="0" algn="ctr" defTabSz="647700" rtl="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4pPr>
      <a:lvl5pPr marL="0" marR="0" indent="0" algn="ctr" defTabSz="647700" rtl="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5pPr>
      <a:lvl6pPr marL="0" marR="0" indent="0" algn="ctr" defTabSz="647700" rtl="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6pPr>
      <a:lvl7pPr marL="0" marR="0" indent="0" algn="ctr" defTabSz="647700" rtl="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7pPr>
      <a:lvl8pPr marL="0" marR="0" indent="0" algn="ctr" defTabSz="647700" rtl="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8pPr>
      <a:lvl9pPr marL="0" marR="0" indent="0" algn="ctr" defTabSz="647700" rtl="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9.png"/><Relationship Id="rId3" Type="http://schemas.openxmlformats.org/officeDocument/2006/relationships/image" Target="../media/image1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2.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5.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omments" Target="../comments/comment1.xml"/><Relationship Id="rId3"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Evidence from social security administrative Records"/>
          <p:cNvSpPr txBox="1"/>
          <p:nvPr>
            <p:ph type="body" sz="quarter" idx="1"/>
          </p:nvPr>
        </p:nvSpPr>
        <p:spPr>
          <a:xfrm>
            <a:off x="1257299" y="2732683"/>
            <a:ext cx="21869402" cy="723902"/>
          </a:xfrm>
          <a:prstGeom prst="rect">
            <a:avLst/>
          </a:prstGeom>
        </p:spPr>
        <p:txBody>
          <a:bodyPr/>
          <a:lstStyle>
            <a:lvl1pPr>
              <a:defRPr spc="300"/>
            </a:lvl1pPr>
          </a:lstStyle>
          <a:p>
            <a:pPr/>
            <a:r>
              <a:t>Evidence from social security administrative Records</a:t>
            </a:r>
          </a:p>
        </p:txBody>
      </p:sp>
      <p:sp>
        <p:nvSpPr>
          <p:cNvPr id="159" name="Lifetime earnings and the Vietnam Era Draft Lottery"/>
          <p:cNvSpPr txBox="1"/>
          <p:nvPr>
            <p:ph type="title"/>
          </p:nvPr>
        </p:nvSpPr>
        <p:spPr>
          <a:xfrm>
            <a:off x="1257300" y="1086164"/>
            <a:ext cx="21869400" cy="1054102"/>
          </a:xfrm>
          <a:prstGeom prst="rect">
            <a:avLst/>
          </a:prstGeom>
        </p:spPr>
        <p:txBody>
          <a:bodyPr/>
          <a:lstStyle>
            <a:lvl1pPr defTabSz="628269">
              <a:defRPr spc="100" sz="5600"/>
            </a:lvl1pPr>
          </a:lstStyle>
          <a:p>
            <a:pPr/>
            <a:r>
              <a:t>Lifetime earnings and the Vietnam Era Draft Lottery</a:t>
            </a:r>
          </a:p>
        </p:txBody>
      </p:sp>
      <p:sp>
        <p:nvSpPr>
          <p:cNvPr id="160" name="Il rischio di assegnazione random generato dalla lotteria viene usato per costruire stimatori dell’effetto dello stato dei veterani sugli stipendi civili. Questi stimatori non sono biased dal fatto che certe persone sono più fortunate di altre nel serviz"/>
          <p:cNvSpPr txBox="1"/>
          <p:nvPr/>
        </p:nvSpPr>
        <p:spPr>
          <a:xfrm>
            <a:off x="616570" y="4049004"/>
            <a:ext cx="23150860" cy="254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a:latin typeface="Avenir Medium"/>
                <a:ea typeface="Avenir Medium"/>
                <a:cs typeface="Avenir Medium"/>
                <a:sym typeface="Avenir Medium"/>
              </a:defRPr>
            </a:lvl1pPr>
          </a:lstStyle>
          <a:p>
            <a:pPr/>
            <a:r>
              <a:t>Il rischio di assegnazione random generato dalla lotteria viene usato per costruire stimatori dell’effetto dello stato dei veterani sugli stipendi civili. Questi stimatori non sono biased dal fatto che certe persone sono più fortunate di altre nel servizio militare. La social security administrative records indica che negli anni 80, gli introiti dei veterani bianchi siano stati approssimativamente il 15% in meno degli introiti rispetto a comparabili non veterani </a:t>
            </a:r>
          </a:p>
        </p:txBody>
      </p:sp>
      <p:pic>
        <p:nvPicPr>
          <p:cNvPr id="161" name="Schermata 2021-03-31 alle 14.59.48.png" descr="Schermata 2021-03-31 alle 14.59.48.png"/>
          <p:cNvPicPr>
            <a:picLocks noChangeAspect="1"/>
          </p:cNvPicPr>
          <p:nvPr/>
        </p:nvPicPr>
        <p:blipFill>
          <a:blip r:embed="rId2">
            <a:extLst/>
          </a:blip>
          <a:stretch>
            <a:fillRect/>
          </a:stretch>
        </p:blipFill>
        <p:spPr>
          <a:xfrm>
            <a:off x="7751212" y="7482013"/>
            <a:ext cx="8881576" cy="5861485"/>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ezione iii"/>
          <p:cNvSpPr txBox="1"/>
          <p:nvPr>
            <p:ph type="title"/>
          </p:nvPr>
        </p:nvSpPr>
        <p:spPr>
          <a:xfrm>
            <a:off x="1257299" y="4457699"/>
            <a:ext cx="8483601" cy="5029203"/>
          </a:xfrm>
          <a:prstGeom prst="rect">
            <a:avLst/>
          </a:prstGeom>
        </p:spPr>
        <p:txBody>
          <a:bodyPr/>
          <a:lstStyle>
            <a:lvl1pPr>
              <a:defRPr spc="200"/>
            </a:lvl1pPr>
          </a:lstStyle>
          <a:p>
            <a:pPr/>
            <a:r>
              <a:t>Sezione iii</a:t>
            </a:r>
          </a:p>
        </p:txBody>
      </p:sp>
      <p:sp>
        <p:nvSpPr>
          <p:cNvPr id="198" name="L’effetto del servizio militare sui guadagni"/>
          <p:cNvSpPr txBox="1"/>
          <p:nvPr>
            <p:ph type="body" sz="quarter" idx="1"/>
          </p:nvPr>
        </p:nvSpPr>
        <p:spPr>
          <a:xfrm>
            <a:off x="1257300" y="6038848"/>
            <a:ext cx="8483600" cy="1905002"/>
          </a:xfrm>
          <a:prstGeom prst="rect">
            <a:avLst/>
          </a:prstGeom>
        </p:spPr>
        <p:txBody>
          <a:bodyPr/>
          <a:lstStyle>
            <a:lvl1pPr defTabSz="576452">
              <a:defRPr spc="100" sz="5100"/>
            </a:lvl1pPr>
          </a:lstStyle>
          <a:p>
            <a:pPr/>
            <a:r>
              <a:t>L’effetto del servizio militare sui guadagni</a:t>
            </a:r>
          </a:p>
        </p:txBody>
      </p:sp>
      <p:pic>
        <p:nvPicPr>
          <p:cNvPr id="199" name="Schermata 2021-04-02 alle 09.34.44.png" descr="Schermata 2021-04-02 alle 09.34.44.png"/>
          <p:cNvPicPr>
            <a:picLocks noChangeAspect="1"/>
          </p:cNvPicPr>
          <p:nvPr/>
        </p:nvPicPr>
        <p:blipFill>
          <a:blip r:embed="rId2">
            <a:extLst/>
          </a:blip>
          <a:stretch>
            <a:fillRect/>
          </a:stretch>
        </p:blipFill>
        <p:spPr>
          <a:xfrm>
            <a:off x="11728474" y="1804253"/>
            <a:ext cx="10121852" cy="10107494"/>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Indichiamo con ‘i’ l’uomo della coorte ‘c’ al tempo ’t’. Il guadagno sarà denotato con   indicheremo i guadagni della persona i della coorte c al tempo t.…"/>
          <p:cNvSpPr txBox="1"/>
          <p:nvPr>
            <p:ph type="body" idx="21"/>
          </p:nvPr>
        </p:nvSpPr>
        <p:spPr>
          <a:xfrm>
            <a:off x="1257300" y="1907295"/>
            <a:ext cx="21869401" cy="9067801"/>
          </a:xfrm>
          <a:prstGeom prst="rect">
            <a:avLst/>
          </a:prstGeom>
          <a:extLst>
            <a:ext uri="{C572A759-6A51-4108-AA02-DFA0A04FC94B}">
              <ma14:wrappingTextBoxFlag xmlns:ma14="http://schemas.microsoft.com/office/mac/drawingml/2011/main" val="1"/>
            </a:ext>
          </a:extLst>
        </p:spPr>
        <p:txBody>
          <a:bodyPr/>
          <a:lstStyle/>
          <a:p>
            <a:pPr marL="452119" indent="-452119" defTabSz="576452">
              <a:spcBef>
                <a:spcPts val="4200"/>
              </a:spcBef>
              <a:defRPr spc="0" sz="3700"/>
            </a:pPr>
            <a:r>
              <a:t>Indichiamo con ‘i’ l’uomo della coorte ‘c’ al tempo ’t’. Il guadagno sarà denotato con </a:t>
            </a:r>
            <a14:m>
              <m:oMath>
                <m:sSub>
                  <m:e>
                    <m:r>
                      <a:rPr xmlns:a="http://schemas.openxmlformats.org/drawingml/2006/main" sz="4300" i="1">
                        <a:solidFill>
                          <a:srgbClr val="5B5853"/>
                        </a:solidFill>
                        <a:latin typeface="Cambria Math" panose="02040503050406030204" pitchFamily="18" charset="0"/>
                      </a:rPr>
                      <m:t>𝑦</m:t>
                    </m:r>
                  </m:e>
                  <m:sub>
                    <m:r>
                      <a:rPr xmlns:a="http://schemas.openxmlformats.org/drawingml/2006/main" sz="4300" i="1">
                        <a:solidFill>
                          <a:srgbClr val="5B5853"/>
                        </a:solidFill>
                        <a:latin typeface="Cambria Math" panose="02040503050406030204" pitchFamily="18" charset="0"/>
                      </a:rPr>
                      <m:t>𝑐</m:t>
                    </m:r>
                    <m:r>
                      <a:rPr xmlns:a="http://schemas.openxmlformats.org/drawingml/2006/main" sz="4300" i="1">
                        <a:solidFill>
                          <a:srgbClr val="5B5853"/>
                        </a:solidFill>
                        <a:latin typeface="Cambria Math" panose="02040503050406030204" pitchFamily="18" charset="0"/>
                      </a:rPr>
                      <m:t>𝑡</m:t>
                    </m:r>
                    <m:r>
                      <a:rPr xmlns:a="http://schemas.openxmlformats.org/drawingml/2006/main" sz="4300" i="1">
                        <a:solidFill>
                          <a:srgbClr val="5B5853"/>
                        </a:solidFill>
                        <a:latin typeface="Cambria Math" panose="02040503050406030204" pitchFamily="18" charset="0"/>
                      </a:rPr>
                      <m:t>𝑖</m:t>
                    </m:r>
                  </m:sub>
                </m:sSub>
              </m:oMath>
            </a14:m>
            <a:r>
              <a:t> indicheremo i guadagni della persona i della coorte c al tempo t.</a:t>
            </a:r>
            <a:endParaRPr spc="74"/>
          </a:p>
          <a:p>
            <a:pPr marL="0" indent="0" algn="ctr" defTabSz="576452">
              <a:spcBef>
                <a:spcPts val="4200"/>
              </a:spcBef>
              <a:buSzTx/>
              <a:buNone/>
              <a:defRPr spc="0" sz="3700"/>
            </a:pPr>
            <a:r>
              <a:t>(Equazione 1): </a:t>
            </a:r>
            <a14:m>
              <m:oMath>
                <m:sSub>
                  <m:e>
                    <m:r>
                      <a:rPr xmlns:a="http://schemas.openxmlformats.org/drawingml/2006/main" sz="4100" i="1">
                        <a:solidFill>
                          <a:srgbClr val="5B5853"/>
                        </a:solidFill>
                        <a:latin typeface="Cambria Math" panose="02040503050406030204" pitchFamily="18" charset="0"/>
                      </a:rPr>
                      <m:t>𝑦</m:t>
                    </m:r>
                  </m:e>
                  <m:sub>
                    <m:r>
                      <a:rPr xmlns:a="http://schemas.openxmlformats.org/drawingml/2006/main" sz="4100" i="1">
                        <a:solidFill>
                          <a:srgbClr val="5B5853"/>
                        </a:solidFill>
                        <a:latin typeface="Cambria Math" panose="02040503050406030204" pitchFamily="18" charset="0"/>
                      </a:rPr>
                      <m:t>𝑐</m:t>
                    </m:r>
                    <m:r>
                      <a:rPr xmlns:a="http://schemas.openxmlformats.org/drawingml/2006/main" sz="4100" i="1">
                        <a:solidFill>
                          <a:srgbClr val="5B5853"/>
                        </a:solidFill>
                        <a:latin typeface="Cambria Math" panose="02040503050406030204" pitchFamily="18" charset="0"/>
                      </a:rPr>
                      <m:t>𝑡</m:t>
                    </m:r>
                    <m:r>
                      <a:rPr xmlns:a="http://schemas.openxmlformats.org/drawingml/2006/main" sz="4100" i="1">
                        <a:solidFill>
                          <a:srgbClr val="5B5853"/>
                        </a:solidFill>
                        <a:latin typeface="Cambria Math" panose="02040503050406030204" pitchFamily="18" charset="0"/>
                      </a:rPr>
                      <m:t>𝑖</m:t>
                    </m:r>
                  </m:sub>
                </m:sSub>
                <m:r>
                  <a:rPr xmlns:a="http://schemas.openxmlformats.org/drawingml/2006/main" sz="4100" i="1">
                    <a:solidFill>
                      <a:srgbClr val="5B5853"/>
                    </a:solidFill>
                    <a:latin typeface="Cambria Math" panose="02040503050406030204" pitchFamily="18" charset="0"/>
                  </a:rPr>
                  <m:t>=</m:t>
                </m:r>
                <m:sSub>
                  <m:e>
                    <m:r>
                      <a:rPr xmlns:a="http://schemas.openxmlformats.org/drawingml/2006/main" sz="4100" i="1">
                        <a:solidFill>
                          <a:srgbClr val="5B5853"/>
                        </a:solidFill>
                        <a:latin typeface="Cambria Math" panose="02040503050406030204" pitchFamily="18" charset="0"/>
                      </a:rPr>
                      <m:t>𝛽</m:t>
                    </m:r>
                  </m:e>
                  <m:sub>
                    <m:r>
                      <a:rPr xmlns:a="http://schemas.openxmlformats.org/drawingml/2006/main" sz="4100" i="1">
                        <a:solidFill>
                          <a:srgbClr val="5B5853"/>
                        </a:solidFill>
                        <a:latin typeface="Cambria Math" panose="02040503050406030204" pitchFamily="18" charset="0"/>
                      </a:rPr>
                      <m:t>𝑐</m:t>
                    </m:r>
                  </m:sub>
                </m:sSub>
                <m:r>
                  <a:rPr xmlns:a="http://schemas.openxmlformats.org/drawingml/2006/main" sz="4100" i="1">
                    <a:solidFill>
                      <a:srgbClr val="5B5853"/>
                    </a:solidFill>
                    <a:latin typeface="Cambria Math" panose="02040503050406030204" pitchFamily="18" charset="0"/>
                  </a:rPr>
                  <m:t>+</m:t>
                </m:r>
                <m:sSub>
                  <m:e>
                    <m:r>
                      <a:rPr xmlns:a="http://schemas.openxmlformats.org/drawingml/2006/main" sz="4100" i="1">
                        <a:solidFill>
                          <a:srgbClr val="5B5853"/>
                        </a:solidFill>
                        <a:latin typeface="Cambria Math" panose="02040503050406030204" pitchFamily="18" charset="0"/>
                      </a:rPr>
                      <m:t>𝛿</m:t>
                    </m:r>
                  </m:e>
                  <m:sub>
                    <m:r>
                      <a:rPr xmlns:a="http://schemas.openxmlformats.org/drawingml/2006/main" sz="4100" i="1">
                        <a:solidFill>
                          <a:srgbClr val="5B5853"/>
                        </a:solidFill>
                        <a:latin typeface="Cambria Math" panose="02040503050406030204" pitchFamily="18" charset="0"/>
                      </a:rPr>
                      <m:t>𝑡</m:t>
                    </m:r>
                  </m:sub>
                </m:sSub>
                <m:r>
                  <a:rPr xmlns:a="http://schemas.openxmlformats.org/drawingml/2006/main" sz="4100" i="1">
                    <a:solidFill>
                      <a:srgbClr val="5B5853"/>
                    </a:solidFill>
                    <a:latin typeface="Cambria Math" panose="02040503050406030204" pitchFamily="18" charset="0"/>
                  </a:rPr>
                  <m:t>+</m:t>
                </m:r>
                <m:sSub>
                  <m:e>
                    <m:r>
                      <a:rPr xmlns:a="http://schemas.openxmlformats.org/drawingml/2006/main" sz="4100" i="1">
                        <a:solidFill>
                          <a:srgbClr val="5B5853"/>
                        </a:solidFill>
                        <a:latin typeface="Cambria Math" panose="02040503050406030204" pitchFamily="18" charset="0"/>
                      </a:rPr>
                      <m:t>𝑠</m:t>
                    </m:r>
                  </m:e>
                  <m:sub>
                    <m:r>
                      <a:rPr xmlns:a="http://schemas.openxmlformats.org/drawingml/2006/main" sz="4100" i="1">
                        <a:solidFill>
                          <a:srgbClr val="5B5853"/>
                        </a:solidFill>
                        <a:latin typeface="Cambria Math" panose="02040503050406030204" pitchFamily="18" charset="0"/>
                      </a:rPr>
                      <m:t>𝑖</m:t>
                    </m:r>
                  </m:sub>
                </m:sSub>
                <m:r>
                  <a:rPr xmlns:a="http://schemas.openxmlformats.org/drawingml/2006/main" sz="4100" i="1">
                    <a:solidFill>
                      <a:srgbClr val="5B5853"/>
                    </a:solidFill>
                    <a:latin typeface="Cambria Math" panose="02040503050406030204" pitchFamily="18" charset="0"/>
                  </a:rPr>
                  <m:t>𝛼</m:t>
                </m:r>
                <m:r>
                  <a:rPr xmlns:a="http://schemas.openxmlformats.org/drawingml/2006/main" sz="4100" i="1">
                    <a:solidFill>
                      <a:srgbClr val="5B5853"/>
                    </a:solidFill>
                    <a:latin typeface="Cambria Math" panose="02040503050406030204" pitchFamily="18" charset="0"/>
                  </a:rPr>
                  <m:t>+</m:t>
                </m:r>
                <m:sSub>
                  <m:e>
                    <m:r>
                      <a:rPr xmlns:a="http://schemas.openxmlformats.org/drawingml/2006/main" sz="4100" i="1">
                        <a:solidFill>
                          <a:srgbClr val="5B5853"/>
                        </a:solidFill>
                        <a:latin typeface="Cambria Math" panose="02040503050406030204" pitchFamily="18" charset="0"/>
                      </a:rPr>
                      <m:t>𝑢</m:t>
                    </m:r>
                  </m:e>
                  <m:sub>
                    <m:r>
                      <a:rPr xmlns:a="http://schemas.openxmlformats.org/drawingml/2006/main" sz="4100" i="1">
                        <a:solidFill>
                          <a:srgbClr val="5B5853"/>
                        </a:solidFill>
                        <a:latin typeface="Cambria Math" panose="02040503050406030204" pitchFamily="18" charset="0"/>
                      </a:rPr>
                      <m:t>𝑖</m:t>
                    </m:r>
                    <m:r>
                      <a:rPr xmlns:a="http://schemas.openxmlformats.org/drawingml/2006/main" sz="4100" i="1">
                        <a:solidFill>
                          <a:srgbClr val="5B5853"/>
                        </a:solidFill>
                        <a:latin typeface="Cambria Math" panose="02040503050406030204" pitchFamily="18" charset="0"/>
                      </a:rPr>
                      <m:t>𝑡</m:t>
                    </m:r>
                  </m:sub>
                </m:sSub>
              </m:oMath>
            </a14:m>
            <a:endParaRPr spc="74"/>
          </a:p>
          <a:p>
            <a:pPr marL="904238" indent="-452119" defTabSz="576452">
              <a:spcBef>
                <a:spcPts val="4200"/>
              </a:spcBef>
              <a:defRPr spc="0" sz="3700"/>
            </a:pPr>
            <a:r>
              <a:t>Dove:</a:t>
            </a:r>
            <a:endParaRPr spc="74"/>
          </a:p>
          <a:p>
            <a:pPr lvl="2" marL="1322450" indent="-418210" defTabSz="576452">
              <a:spcBef>
                <a:spcPts val="4200"/>
              </a:spcBef>
              <a:defRPr spc="0" sz="4000">
                <a:solidFill>
                  <a:srgbClr val="5B5853"/>
                </a:solidFill>
                <a:latin typeface="Cambria Math"/>
                <a:ea typeface="Cambria Math"/>
                <a:cs typeface="Cambria Math"/>
                <a:sym typeface="Cambria Math"/>
              </a:defRPr>
            </a:pPr>
            <a14:m>
              <m:oMath>
                <m:sSub>
                  <m:e>
                    <m:r>
                      <a:rPr xmlns:a="http://schemas.openxmlformats.org/drawingml/2006/main" sz="4100" i="1">
                        <a:solidFill>
                          <a:srgbClr val="5B5853"/>
                        </a:solidFill>
                        <a:latin typeface="Cambria Math" panose="02040503050406030204" pitchFamily="18" charset="0"/>
                      </a:rPr>
                      <m:t>𝛽</m:t>
                    </m:r>
                  </m:e>
                  <m:sub>
                    <m:r>
                      <a:rPr xmlns:a="http://schemas.openxmlformats.org/drawingml/2006/main" sz="4100" i="1">
                        <a:solidFill>
                          <a:srgbClr val="5B5853"/>
                        </a:solidFill>
                        <a:latin typeface="Cambria Math" panose="02040503050406030204" pitchFamily="18" charset="0"/>
                      </a:rPr>
                      <m:t>𝑐</m:t>
                    </m:r>
                  </m:sub>
                </m:sSub>
              </m:oMath>
            </a14:m>
            <a:r>
              <a:rPr sz="3700">
                <a:solidFill>
                  <a:srgbClr val="5B5854"/>
                </a:solidFill>
                <a:latin typeface="Avenir Medium"/>
                <a:ea typeface="Avenir Medium"/>
                <a:cs typeface="Avenir Medium"/>
                <a:sym typeface="Avenir Medium"/>
              </a:rPr>
              <a:t> è l’effetto di coorte;</a:t>
            </a:r>
            <a:endParaRPr spc="74" sz="3700"/>
          </a:p>
          <a:p>
            <a:pPr lvl="2" marL="1302535" indent="-398295" defTabSz="576452">
              <a:spcBef>
                <a:spcPts val="4200"/>
              </a:spcBef>
              <a:defRPr spc="0">
                <a:solidFill>
                  <a:srgbClr val="5B5853"/>
                </a:solidFill>
                <a:latin typeface="Cambria Math"/>
                <a:ea typeface="Cambria Math"/>
                <a:cs typeface="Cambria Math"/>
                <a:sym typeface="Cambria Math"/>
              </a:defRPr>
            </a:pPr>
            <a14:m>
              <m:oMath>
                <m:sSub>
                  <m:e>
                    <m:r>
                      <a:rPr xmlns:a="http://schemas.openxmlformats.org/drawingml/2006/main" sz="4250" i="1">
                        <a:solidFill>
                          <a:srgbClr val="5B5853"/>
                        </a:solidFill>
                        <a:latin typeface="Cambria Math" panose="02040503050406030204" pitchFamily="18" charset="0"/>
                      </a:rPr>
                      <m:t>𝛿</m:t>
                    </m:r>
                  </m:e>
                  <m:sub>
                    <m:r>
                      <a:rPr xmlns:a="http://schemas.openxmlformats.org/drawingml/2006/main" sz="4250" i="1">
                        <a:solidFill>
                          <a:srgbClr val="5B5853"/>
                        </a:solidFill>
                        <a:latin typeface="Cambria Math" panose="02040503050406030204" pitchFamily="18" charset="0"/>
                      </a:rPr>
                      <m:t>𝑡</m:t>
                    </m:r>
                  </m:sub>
                </m:sSub>
              </m:oMath>
            </a14:m>
            <a:r>
              <a:rPr sz="3700">
                <a:solidFill>
                  <a:srgbClr val="5B5854"/>
                </a:solidFill>
                <a:latin typeface="Avenir Medium"/>
                <a:ea typeface="Avenir Medium"/>
                <a:cs typeface="Avenir Medium"/>
                <a:sym typeface="Avenir Medium"/>
              </a:rPr>
              <a:t> è l’effetto comune al periodo t per tutta la coorte;</a:t>
            </a:r>
            <a:endParaRPr spc="74" sz="3700"/>
          </a:p>
          <a:p>
            <a:pPr lvl="2" marL="1302535" indent="-398295" defTabSz="576452">
              <a:spcBef>
                <a:spcPts val="4200"/>
              </a:spcBef>
              <a:defRPr spc="0">
                <a:solidFill>
                  <a:srgbClr val="5B5853"/>
                </a:solidFill>
                <a:latin typeface="Cambria Math"/>
                <a:ea typeface="Cambria Math"/>
                <a:cs typeface="Cambria Math"/>
                <a:sym typeface="Cambria Math"/>
              </a:defRPr>
            </a:pPr>
            <a14:m>
              <m:oMath>
                <m:sSub>
                  <m:e>
                    <m:r>
                      <a:rPr xmlns:a="http://schemas.openxmlformats.org/drawingml/2006/main" sz="4150" i="1">
                        <a:solidFill>
                          <a:srgbClr val="5B5853"/>
                        </a:solidFill>
                        <a:latin typeface="Cambria Math" panose="02040503050406030204" pitchFamily="18" charset="0"/>
                      </a:rPr>
                      <m:t>𝑢</m:t>
                    </m:r>
                  </m:e>
                  <m:sub>
                    <m:r>
                      <a:rPr xmlns:a="http://schemas.openxmlformats.org/drawingml/2006/main" sz="4150" i="1">
                        <a:solidFill>
                          <a:srgbClr val="5B5853"/>
                        </a:solidFill>
                        <a:latin typeface="Cambria Math" panose="02040503050406030204" pitchFamily="18" charset="0"/>
                      </a:rPr>
                      <m:t>𝑖</m:t>
                    </m:r>
                    <m:r>
                      <a:rPr xmlns:a="http://schemas.openxmlformats.org/drawingml/2006/main" sz="4150" i="1">
                        <a:solidFill>
                          <a:srgbClr val="5B5853"/>
                        </a:solidFill>
                        <a:latin typeface="Cambria Math" panose="02040503050406030204" pitchFamily="18" charset="0"/>
                      </a:rPr>
                      <m:t>𝑡</m:t>
                    </m:r>
                  </m:sub>
                </m:sSub>
              </m:oMath>
            </a14:m>
            <a:r>
              <a:rPr sz="3700">
                <a:solidFill>
                  <a:srgbClr val="5B5854"/>
                </a:solidFill>
                <a:latin typeface="Avenir Medium"/>
                <a:ea typeface="Avenir Medium"/>
                <a:cs typeface="Avenir Medium"/>
                <a:sym typeface="Avenir Medium"/>
              </a:rPr>
              <a:t> è un residuo;</a:t>
            </a:r>
            <a:endParaRPr spc="74" sz="3700"/>
          </a:p>
          <a:p>
            <a:pPr lvl="2" marL="1293272" indent="-389032" defTabSz="576452">
              <a:spcBef>
                <a:spcPts val="4200"/>
              </a:spcBef>
              <a:defRPr spc="0" sz="4300">
                <a:solidFill>
                  <a:srgbClr val="5B5853"/>
                </a:solidFill>
                <a:latin typeface="Cambria Math"/>
                <a:ea typeface="Cambria Math"/>
                <a:cs typeface="Cambria Math"/>
                <a:sym typeface="Cambria Math"/>
              </a:defRPr>
            </a:pPr>
            <a14:m>
              <m:oMath>
                <m:r>
                  <a:rPr xmlns:a="http://schemas.openxmlformats.org/drawingml/2006/main" sz="4200" i="1">
                    <a:solidFill>
                      <a:srgbClr val="5B5853"/>
                    </a:solidFill>
                    <a:latin typeface="Cambria Math" panose="02040503050406030204" pitchFamily="18" charset="0"/>
                  </a:rPr>
                  <m:t>𝛼</m:t>
                </m:r>
              </m:oMath>
            </a14:m>
            <a:r>
              <a:rPr sz="3700">
                <a:solidFill>
                  <a:srgbClr val="5B5854"/>
                </a:solidFill>
                <a:latin typeface="Avenir Medium"/>
                <a:ea typeface="Avenir Medium"/>
                <a:cs typeface="Avenir Medium"/>
                <a:sym typeface="Avenir Medium"/>
              </a:rPr>
              <a:t> è l’effetto del servizio militare sui guadagni civili</a:t>
            </a:r>
            <a:endParaRPr sz="3700"/>
          </a:p>
        </p:txBody>
      </p:sp>
      <p:sp>
        <p:nvSpPr>
          <p:cNvPr id="202" name="Numero diapositiva"/>
          <p:cNvSpPr txBox="1"/>
          <p:nvPr>
            <p:ph type="sldNum" sz="quarter" idx="4294967295"/>
          </p:nvPr>
        </p:nvSpPr>
        <p:spPr>
          <a:xfrm>
            <a:off x="11962885" y="12983939"/>
            <a:ext cx="458231"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Se   è l’effetto correlato con le componenti non osservabili dei guadagni dell’equazione 1 allora   non è uno stimatore consistente OLS.…"/>
          <p:cNvSpPr txBox="1"/>
          <p:nvPr>
            <p:ph type="body" idx="1"/>
          </p:nvPr>
        </p:nvSpPr>
        <p:spPr>
          <a:xfrm>
            <a:off x="1257299" y="977418"/>
            <a:ext cx="21869401" cy="10502901"/>
          </a:xfrm>
          <a:prstGeom prst="rect">
            <a:avLst/>
          </a:prstGeom>
        </p:spPr>
        <p:txBody>
          <a:bodyPr/>
          <a:lstStyle/>
          <a:p>
            <a:pPr marL="438911" indent="-438911" defTabSz="559611">
              <a:spcBef>
                <a:spcPts val="4100"/>
              </a:spcBef>
              <a:defRPr spc="0" sz="3552"/>
            </a:pPr>
            <a:r>
              <a:t>Se </a:t>
            </a:r>
            <a14:m>
              <m:oMath>
                <m:sSub>
                  <m:e>
                    <m:r>
                      <a:rPr xmlns:a="http://schemas.openxmlformats.org/drawingml/2006/main" sz="4550" i="1">
                        <a:solidFill>
                          <a:srgbClr val="5B5853"/>
                        </a:solidFill>
                        <a:latin typeface="Cambria Math" panose="02040503050406030204" pitchFamily="18" charset="0"/>
                      </a:rPr>
                      <m:t>𝑠</m:t>
                    </m:r>
                  </m:e>
                  <m:sub>
                    <m:r>
                      <a:rPr xmlns:a="http://schemas.openxmlformats.org/drawingml/2006/main" sz="4550" i="1">
                        <a:solidFill>
                          <a:srgbClr val="5B5853"/>
                        </a:solidFill>
                        <a:latin typeface="Cambria Math" panose="02040503050406030204" pitchFamily="18" charset="0"/>
                      </a:rPr>
                      <m:t>𝑖</m:t>
                    </m:r>
                  </m:sub>
                </m:sSub>
              </m:oMath>
            </a14:m>
            <a:r>
              <a:t> </a:t>
            </a:r>
            <a:r>
              <a:t>è l’effetto correlato con le componenti non osservabili dei guadagni dell’equazione 1 allora </a:t>
            </a:r>
            <a14:m>
              <m:oMath>
                <m:r>
                  <a:rPr xmlns:a="http://schemas.openxmlformats.org/drawingml/2006/main" sz="4200" i="1">
                    <a:solidFill>
                      <a:srgbClr val="5B5853"/>
                    </a:solidFill>
                    <a:latin typeface="Cambria Math" panose="02040503050406030204" pitchFamily="18" charset="0"/>
                  </a:rPr>
                  <m:t>𝛼</m:t>
                </m:r>
              </m:oMath>
            </a14:m>
            <a:r>
              <a:t> non è uno stimatore consistente OLS.</a:t>
            </a:r>
            <a:endParaRPr spc="72"/>
          </a:p>
          <a:p>
            <a:pPr marL="438911" indent="-438911" defTabSz="559611">
              <a:spcBef>
                <a:spcPts val="4100"/>
              </a:spcBef>
              <a:defRPr spc="0" sz="3552"/>
            </a:pPr>
            <a:r>
              <a:t>L’uso di </a:t>
            </a:r>
            <a14:m>
              <m:oMath>
                <m:sSub>
                  <m:e>
                    <m:r>
                      <a:rPr xmlns:a="http://schemas.openxmlformats.org/drawingml/2006/main" sz="4400" i="1">
                        <a:solidFill>
                          <a:srgbClr val="5B5853"/>
                        </a:solidFill>
                        <a:latin typeface="Cambria Math" panose="02040503050406030204" pitchFamily="18" charset="0"/>
                      </a:rPr>
                      <m:t>𝑑</m:t>
                    </m:r>
                  </m:e>
                  <m:sub>
                    <m:r>
                      <a:rPr xmlns:a="http://schemas.openxmlformats.org/drawingml/2006/main" sz="4400" i="1">
                        <a:solidFill>
                          <a:srgbClr val="5B5853"/>
                        </a:solidFill>
                        <a:latin typeface="Cambria Math" panose="02040503050406030204" pitchFamily="18" charset="0"/>
                      </a:rPr>
                      <m:t>𝑖</m:t>
                    </m:r>
                  </m:sub>
                </m:sSub>
              </m:oMath>
            </a14:m>
            <a:r>
              <a:t> </a:t>
            </a:r>
            <a:r>
              <a:t>e di una costante come variabili strumentali porta al seguente stimatore:</a:t>
            </a:r>
            <a:endParaRPr spc="72"/>
          </a:p>
          <a:p>
            <a:pPr marL="0" indent="0" algn="ctr" defTabSz="559611">
              <a:spcBef>
                <a:spcPts val="4100"/>
              </a:spcBef>
              <a:buSzTx/>
              <a:buNone/>
              <a:defRPr spc="0" sz="3552"/>
            </a:pPr>
            <a:r>
              <a:t>(Equazione 2): </a:t>
            </a:r>
            <a14:m>
              <m:oMath>
                <m:limUpp>
                  <m:e>
                    <m:r>
                      <a:rPr xmlns:a="http://schemas.openxmlformats.org/drawingml/2006/main" sz="3900" i="1">
                        <a:solidFill>
                          <a:srgbClr val="5B5854"/>
                        </a:solidFill>
                        <a:latin typeface="Cambria Math" panose="02040503050406030204" pitchFamily="18" charset="0"/>
                      </a:rPr>
                      <m:t>α</m:t>
                    </m:r>
                  </m:e>
                  <m:lim>
                    <m:r>
                      <a:rPr xmlns:a="http://schemas.openxmlformats.org/drawingml/2006/main" sz="3900" i="1">
                        <a:solidFill>
                          <a:srgbClr val="5B5854"/>
                        </a:solidFill>
                        <a:latin typeface="Cambria Math" panose="02040503050406030204" pitchFamily="18" charset="0"/>
                      </a:rPr>
                      <m:t>̂</m:t>
                    </m:r>
                  </m:lim>
                </m:limUpp>
                <m:r>
                  <a:rPr xmlns:a="http://schemas.openxmlformats.org/drawingml/2006/main" sz="3900" i="1">
                    <a:solidFill>
                      <a:srgbClr val="5B5854"/>
                    </a:solidFill>
                    <a:latin typeface="Cambria Math" panose="02040503050406030204" pitchFamily="18" charset="0"/>
                  </a:rPr>
                  <m:t>=</m:t>
                </m:r>
                <m:f>
                  <m:fPr>
                    <m:ctrlPr>
                      <a:rPr xmlns:a="http://schemas.openxmlformats.org/drawingml/2006/main" sz="3900" i="1">
                        <a:solidFill>
                          <a:srgbClr val="5B5854"/>
                        </a:solidFill>
                        <a:latin typeface="Cambria Math" panose="02040503050406030204" pitchFamily="18" charset="0"/>
                      </a:rPr>
                    </m:ctrlPr>
                    <m:type m:val="bar"/>
                  </m:fPr>
                  <m:num>
                    <m:sSup>
                      <m:e>
                        <m:bar>
                          <m:barPr>
                            <m:ctrlPr>
                              <a:rPr xmlns:a="http://schemas.openxmlformats.org/drawingml/2006/main" sz="3900" i="1">
                                <a:solidFill>
                                  <a:srgbClr val="5B5854"/>
                                </a:solidFill>
                                <a:latin typeface="Cambria Math" panose="02040503050406030204" pitchFamily="18" charset="0"/>
                              </a:rPr>
                            </m:ctrlPr>
                            <m:pos m:val="top"/>
                          </m:barPr>
                          <m:e>
                            <m:r>
                              <a:rPr xmlns:a="http://schemas.openxmlformats.org/drawingml/2006/main" sz="3900" i="1">
                                <a:solidFill>
                                  <a:srgbClr val="5B5854"/>
                                </a:solidFill>
                                <a:latin typeface="Cambria Math" panose="02040503050406030204" pitchFamily="18" charset="0"/>
                              </a:rPr>
                              <m:t>y</m:t>
                            </m:r>
                          </m:e>
                        </m:bar>
                      </m:e>
                      <m:sup>
                        <m:r>
                          <a:rPr xmlns:a="http://schemas.openxmlformats.org/drawingml/2006/main" sz="3900" i="1">
                            <a:solidFill>
                              <a:srgbClr val="5B5854"/>
                            </a:solidFill>
                            <a:latin typeface="Cambria Math" panose="02040503050406030204" pitchFamily="18" charset="0"/>
                          </a:rPr>
                          <m:t>e</m:t>
                        </m:r>
                      </m:sup>
                    </m:sSup>
                    <m:r>
                      <a:rPr xmlns:a="http://schemas.openxmlformats.org/drawingml/2006/main" sz="3900" i="1">
                        <a:solidFill>
                          <a:srgbClr val="5B5854"/>
                        </a:solidFill>
                        <a:latin typeface="Cambria Math" panose="02040503050406030204" pitchFamily="18" charset="0"/>
                      </a:rPr>
                      <m:t>-</m:t>
                    </m:r>
                    <m:sSup>
                      <m:e>
                        <m:bar>
                          <m:barPr>
                            <m:ctrlPr>
                              <a:rPr xmlns:a="http://schemas.openxmlformats.org/drawingml/2006/main" sz="3900" i="1">
                                <a:solidFill>
                                  <a:srgbClr val="5B5854"/>
                                </a:solidFill>
                                <a:latin typeface="Cambria Math" panose="02040503050406030204" pitchFamily="18" charset="0"/>
                              </a:rPr>
                            </m:ctrlPr>
                            <m:pos m:val="top"/>
                          </m:barPr>
                          <m:e>
                            <m:r>
                              <a:rPr xmlns:a="http://schemas.openxmlformats.org/drawingml/2006/main" sz="3900" i="1">
                                <a:solidFill>
                                  <a:srgbClr val="5B5854"/>
                                </a:solidFill>
                                <a:latin typeface="Cambria Math" panose="02040503050406030204" pitchFamily="18" charset="0"/>
                              </a:rPr>
                              <m:t>y</m:t>
                            </m:r>
                          </m:e>
                        </m:bar>
                      </m:e>
                      <m:sup>
                        <m:r>
                          <a:rPr xmlns:a="http://schemas.openxmlformats.org/drawingml/2006/main" sz="3900" i="1">
                            <a:solidFill>
                              <a:srgbClr val="5B5854"/>
                            </a:solidFill>
                            <a:latin typeface="Cambria Math" panose="02040503050406030204" pitchFamily="18" charset="0"/>
                          </a:rPr>
                          <m:t>n</m:t>
                        </m:r>
                      </m:sup>
                    </m:sSup>
                  </m:num>
                  <m:den>
                    <m:sSup>
                      <m:e>
                        <m:limUpp>
                          <m:e>
                            <m:r>
                              <a:rPr xmlns:a="http://schemas.openxmlformats.org/drawingml/2006/main" sz="3900" i="1">
                                <a:solidFill>
                                  <a:srgbClr val="5B5854"/>
                                </a:solidFill>
                                <a:latin typeface="Cambria Math" panose="02040503050406030204" pitchFamily="18" charset="0"/>
                              </a:rPr>
                              <m:t>p</m:t>
                            </m:r>
                          </m:e>
                          <m:lim>
                            <m:r>
                              <a:rPr xmlns:a="http://schemas.openxmlformats.org/drawingml/2006/main" sz="3900" i="1">
                                <a:solidFill>
                                  <a:srgbClr val="5B5854"/>
                                </a:solidFill>
                                <a:latin typeface="Cambria Math" panose="02040503050406030204" pitchFamily="18" charset="0"/>
                              </a:rPr>
                              <m:t>̂</m:t>
                            </m:r>
                          </m:lim>
                        </m:limUpp>
                      </m:e>
                      <m:sup>
                        <m:r>
                          <a:rPr xmlns:a="http://schemas.openxmlformats.org/drawingml/2006/main" sz="3900" i="1">
                            <a:solidFill>
                              <a:srgbClr val="5B5854"/>
                            </a:solidFill>
                            <a:latin typeface="Cambria Math" panose="02040503050406030204" pitchFamily="18" charset="0"/>
                          </a:rPr>
                          <m:t>e</m:t>
                        </m:r>
                      </m:sup>
                    </m:sSup>
                    <m:r>
                      <a:rPr xmlns:a="http://schemas.openxmlformats.org/drawingml/2006/main" sz="3900" i="1">
                        <a:solidFill>
                          <a:srgbClr val="5B5854"/>
                        </a:solidFill>
                        <a:latin typeface="Cambria Math" panose="02040503050406030204" pitchFamily="18" charset="0"/>
                      </a:rPr>
                      <m:t>-</m:t>
                    </m:r>
                    <m:sSup>
                      <m:e>
                        <m:limUpp>
                          <m:e>
                            <m:r>
                              <a:rPr xmlns:a="http://schemas.openxmlformats.org/drawingml/2006/main" sz="3900" i="1">
                                <a:solidFill>
                                  <a:srgbClr val="5B5854"/>
                                </a:solidFill>
                                <a:latin typeface="Cambria Math" panose="02040503050406030204" pitchFamily="18" charset="0"/>
                              </a:rPr>
                              <m:t>p</m:t>
                            </m:r>
                          </m:e>
                          <m:lim>
                            <m:r>
                              <a:rPr xmlns:a="http://schemas.openxmlformats.org/drawingml/2006/main" sz="3900" i="1">
                                <a:solidFill>
                                  <a:srgbClr val="5B5854"/>
                                </a:solidFill>
                                <a:latin typeface="Cambria Math" panose="02040503050406030204" pitchFamily="18" charset="0"/>
                              </a:rPr>
                              <m:t>̂</m:t>
                            </m:r>
                          </m:lim>
                        </m:limUpp>
                      </m:e>
                      <m:sup>
                        <m:r>
                          <a:rPr xmlns:a="http://schemas.openxmlformats.org/drawingml/2006/main" sz="3900" i="1">
                            <a:solidFill>
                              <a:srgbClr val="5B5854"/>
                            </a:solidFill>
                            <a:latin typeface="Cambria Math" panose="02040503050406030204" pitchFamily="18" charset="0"/>
                          </a:rPr>
                          <m:t>n</m:t>
                        </m:r>
                      </m:sup>
                    </m:sSup>
                  </m:den>
                </m:f>
              </m:oMath>
            </a14:m>
            <a:endParaRPr spc="72"/>
          </a:p>
          <a:p>
            <a:pPr marL="877823" indent="-438911" defTabSz="559611">
              <a:spcBef>
                <a:spcPts val="4100"/>
              </a:spcBef>
              <a:defRPr spc="0" sz="3552"/>
            </a:pPr>
            <a:r>
              <a:t>Dove </a:t>
            </a:r>
            <a14:m>
              <m:oMath>
                <m:limUpp>
                  <m:e>
                    <m:r>
                      <a:rPr xmlns:a="http://schemas.openxmlformats.org/drawingml/2006/main" sz="3400" i="1">
                        <a:solidFill>
                          <a:srgbClr val="5B5854"/>
                        </a:solidFill>
                        <a:latin typeface="Cambria Math" panose="02040503050406030204" pitchFamily="18" charset="0"/>
                      </a:rPr>
                      <m:t>p</m:t>
                    </m:r>
                  </m:e>
                  <m:lim>
                    <m:r>
                      <a:rPr xmlns:a="http://schemas.openxmlformats.org/drawingml/2006/main" sz="3400" i="1">
                        <a:solidFill>
                          <a:srgbClr val="5B5854"/>
                        </a:solidFill>
                        <a:latin typeface="Cambria Math" panose="02040503050406030204" pitchFamily="18" charset="0"/>
                      </a:rPr>
                      <m:t>̂</m:t>
                    </m:r>
                  </m:lim>
                </m:limUpp>
              </m:oMath>
            </a14:m>
            <a:r>
              <a:t> </a:t>
            </a:r>
            <a:r>
              <a:t>è la proporzione della coorte attualmente entrante nell’esercito e </a:t>
            </a:r>
            <a14:m>
              <m:oMath>
                <m:bar>
                  <m:barPr>
                    <m:ctrlPr>
                      <a:rPr xmlns:a="http://schemas.openxmlformats.org/drawingml/2006/main" sz="3900" i="1">
                        <a:solidFill>
                          <a:srgbClr val="5B5853"/>
                        </a:solidFill>
                        <a:latin typeface="Cambria Math" panose="02040503050406030204" pitchFamily="18" charset="0"/>
                      </a:rPr>
                    </m:ctrlPr>
                    <m:pos m:val="top"/>
                  </m:barPr>
                  <m:e>
                    <m:r>
                      <a:rPr xmlns:a="http://schemas.openxmlformats.org/drawingml/2006/main" sz="3900" i="1">
                        <a:solidFill>
                          <a:srgbClr val="5B5853"/>
                        </a:solidFill>
                        <a:latin typeface="Cambria Math" panose="02040503050406030204" pitchFamily="18" charset="0"/>
                      </a:rPr>
                      <m:t>𝑦</m:t>
                    </m:r>
                  </m:e>
                </m:bar>
              </m:oMath>
            </a14:m>
            <a:r>
              <a:t> </a:t>
            </a:r>
            <a:r>
              <a:t>è la media dei guadagni ( gli apici  ‘e’ e ’n’ indicano eligible e non-eligible).</a:t>
            </a:r>
          </a:p>
          <a:p>
            <a:pPr marL="404774" indent="-404774" defTabSz="516086">
              <a:spcBef>
                <a:spcPts val="3700"/>
              </a:spcBef>
              <a:defRPr spc="0" sz="3264"/>
            </a:pPr>
            <a:r>
              <a:t>L’equazione 2 normalizza la differenza tra gli introiti per lo status di eleggibilità per il fatto che non tutti gli eleggibili poi son stati selezioni per andare in Vietnam e viceversa.</a:t>
            </a:r>
            <a:endParaRPr spc="66"/>
          </a:p>
          <a:p>
            <a:pPr marL="404774" indent="-404774" defTabSz="516086">
              <a:spcBef>
                <a:spcPts val="3700"/>
              </a:spcBef>
              <a:defRPr spc="0" sz="3264"/>
            </a:pPr>
            <a:r>
              <a:t>Possiamo riconoscere nell’equazione 2 la formula di Wald dove i dati son stati raggruppati per status di eleggibilità.</a:t>
            </a:r>
            <a:endParaRPr spc="66"/>
          </a:p>
          <a:p>
            <a:pPr marL="404774" indent="-404774" defTabSz="516086">
              <a:spcBef>
                <a:spcPts val="3700"/>
              </a:spcBef>
              <a:defRPr spc="0" sz="3264"/>
            </a:pPr>
            <a:r>
              <a:t>Per stimare la formula di Wald dobbiamo ricavare </a:t>
            </a:r>
            <a14:m>
              <m:oMath>
                <m:sSup>
                  <m:e>
                    <m:limUpp>
                      <m:e>
                        <m:r>
                          <a:rPr xmlns:a="http://schemas.openxmlformats.org/drawingml/2006/main" sz="3350" i="1">
                            <a:solidFill>
                              <a:srgbClr val="5B5854"/>
                            </a:solidFill>
                            <a:latin typeface="Cambria Math" panose="02040503050406030204" pitchFamily="18" charset="0"/>
                          </a:rPr>
                          <m:t>p</m:t>
                        </m:r>
                      </m:e>
                      <m:lim>
                        <m:r>
                          <a:rPr xmlns:a="http://schemas.openxmlformats.org/drawingml/2006/main" sz="3350" i="1">
                            <a:solidFill>
                              <a:srgbClr val="5B5854"/>
                            </a:solidFill>
                            <a:latin typeface="Cambria Math" panose="02040503050406030204" pitchFamily="18" charset="0"/>
                          </a:rPr>
                          <m:t>̂</m:t>
                        </m:r>
                      </m:lim>
                    </m:limUpp>
                  </m:e>
                  <m:sup>
                    <m:r>
                      <a:rPr xmlns:a="http://schemas.openxmlformats.org/drawingml/2006/main" sz="3350" i="1">
                        <a:solidFill>
                          <a:srgbClr val="5B5854"/>
                        </a:solidFill>
                        <a:latin typeface="Cambria Math" panose="02040503050406030204" pitchFamily="18" charset="0"/>
                      </a:rPr>
                      <m:t>e</m:t>
                    </m:r>
                  </m:sup>
                </m:sSup>
              </m:oMath>
            </a14:m>
            <a:r>
              <a:t> e </a:t>
            </a:r>
            <a14:m>
              <m:oMath>
                <m:sSup>
                  <m:e>
                    <m:limUpp>
                      <m:e>
                        <m:r>
                          <a:rPr xmlns:a="http://schemas.openxmlformats.org/drawingml/2006/main" sz="3350" i="1">
                            <a:solidFill>
                              <a:srgbClr val="5B5854"/>
                            </a:solidFill>
                            <a:latin typeface="Cambria Math" panose="02040503050406030204" pitchFamily="18" charset="0"/>
                          </a:rPr>
                          <m:t>p</m:t>
                        </m:r>
                      </m:e>
                      <m:lim>
                        <m:r>
                          <a:rPr xmlns:a="http://schemas.openxmlformats.org/drawingml/2006/main" sz="3350" i="1">
                            <a:solidFill>
                              <a:srgbClr val="5B5854"/>
                            </a:solidFill>
                            <a:latin typeface="Cambria Math" panose="02040503050406030204" pitchFamily="18" charset="0"/>
                          </a:rPr>
                          <m:t>̂</m:t>
                        </m:r>
                      </m:lim>
                    </m:limUpp>
                  </m:e>
                  <m:sup>
                    <m:r>
                      <a:rPr xmlns:a="http://schemas.openxmlformats.org/drawingml/2006/main" sz="3350" i="1">
                        <a:solidFill>
                          <a:srgbClr val="5B5854"/>
                        </a:solidFill>
                        <a:latin typeface="Cambria Math" panose="02040503050406030204" pitchFamily="18" charset="0"/>
                      </a:rPr>
                      <m:t>n</m:t>
                    </m:r>
                  </m:sup>
                </m:sSup>
              </m:oMath>
            </a14:m>
            <a:r>
              <a:t>. </a:t>
            </a:r>
            <a:endParaRPr sz="3400"/>
          </a:p>
        </p:txBody>
      </p:sp>
      <p:sp>
        <p:nvSpPr>
          <p:cNvPr id="205" name="Numero diapositiva"/>
          <p:cNvSpPr txBox="1"/>
          <p:nvPr>
            <p:ph type="sldNum" sz="quarter" idx="4294967295"/>
          </p:nvPr>
        </p:nvSpPr>
        <p:spPr>
          <a:xfrm>
            <a:off x="11952690" y="12983939"/>
            <a:ext cx="478620"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L’equazione 2 normalizza la differenza tra gli introiti per lo status di eleggibilità per il fatto che non tutti gli eleggibili poi son stati selezioni per andare in Vietnam e viceversa.…"/>
          <p:cNvSpPr txBox="1"/>
          <p:nvPr>
            <p:ph type="body" sz="half" idx="1"/>
          </p:nvPr>
        </p:nvSpPr>
        <p:spPr>
          <a:xfrm>
            <a:off x="570092" y="-88938"/>
            <a:ext cx="8068073" cy="12988170"/>
          </a:xfrm>
          <a:prstGeom prst="rect">
            <a:avLst/>
          </a:prstGeom>
        </p:spPr>
        <p:txBody>
          <a:bodyPr/>
          <a:lstStyle/>
          <a:p>
            <a:pPr marL="421640" indent="-421640" defTabSz="537590">
              <a:spcBef>
                <a:spcPts val="3900"/>
              </a:spcBef>
              <a:defRPr spc="0" sz="3400"/>
            </a:pPr>
            <a:endParaRPr spc="69"/>
          </a:p>
          <a:p>
            <a:pPr marL="421640" indent="-421640" defTabSz="537590">
              <a:spcBef>
                <a:spcPts val="3900"/>
              </a:spcBef>
              <a:defRPr spc="0" sz="3400"/>
            </a:pPr>
            <a:r>
              <a:t>Possiamo notare in Tabella 1 gli stimatori di Wald per l’effetto del servizio militare per coorti selezionate e per anni.</a:t>
            </a:r>
            <a:endParaRPr spc="69"/>
          </a:p>
          <a:p>
            <a:pPr marL="421640" indent="-421640" defTabSz="537590">
              <a:spcBef>
                <a:spcPts val="3900"/>
              </a:spcBef>
              <a:defRPr spc="0" sz="3400"/>
            </a:pPr>
            <a:r>
              <a:t>Tabella 1 riporta 3 set di effetti stimati di sorteggio da utilizzare come numeratore dello stimatore di Wald</a:t>
            </a:r>
            <a:endParaRPr spc="69"/>
          </a:p>
          <a:p>
            <a:pPr marL="421640" indent="-421640" defTabSz="537590">
              <a:spcBef>
                <a:spcPts val="3900"/>
              </a:spcBef>
              <a:defRPr spc="0" sz="3400"/>
            </a:pPr>
            <a:r>
              <a:t>L’ultima colonna della tabella  indica che i veterani bianchi accusarono una riduzione di salario annua di circa 2000$ ossia di circa il 15% della compensazione annua W-2 per uomini bianchi  tra  il 1981 e il 1984( long term effect).</a:t>
            </a:r>
            <a:endParaRPr spc="69"/>
          </a:p>
          <a:p>
            <a:pPr marL="421640" indent="-421640" defTabSz="537590">
              <a:spcBef>
                <a:spcPts val="3900"/>
              </a:spcBef>
              <a:defRPr spc="0" sz="3400"/>
            </a:pPr>
            <a:r>
              <a:t>Gli stimatori di Wald forniscono una misura robusta dell’impatto del servizio militare.</a:t>
            </a:r>
          </a:p>
        </p:txBody>
      </p:sp>
      <p:pic>
        <p:nvPicPr>
          <p:cNvPr id="208" name="Schermata 2021-04-02 alle 13.54.43.png" descr="Schermata 2021-04-02 alle 13.54.43.png"/>
          <p:cNvPicPr>
            <a:picLocks noChangeAspect="1"/>
          </p:cNvPicPr>
          <p:nvPr/>
        </p:nvPicPr>
        <p:blipFill>
          <a:blip r:embed="rId2">
            <a:extLst/>
          </a:blip>
          <a:stretch>
            <a:fillRect/>
          </a:stretch>
        </p:blipFill>
        <p:spPr>
          <a:xfrm>
            <a:off x="9106196" y="444889"/>
            <a:ext cx="7882448" cy="7211322"/>
          </a:xfrm>
          <a:prstGeom prst="rect">
            <a:avLst/>
          </a:prstGeom>
          <a:ln w="12700">
            <a:miter lim="400000"/>
          </a:ln>
          <a:effectLst>
            <a:outerShdw sx="100000" sy="100000" kx="0" ky="0" algn="b" rotWithShape="0" blurRad="127000" dist="76200" dir="2700000">
              <a:srgbClr val="000000">
                <a:alpha val="75000"/>
              </a:srgbClr>
            </a:outerShdw>
          </a:effectLst>
        </p:spPr>
      </p:pic>
      <p:sp>
        <p:nvSpPr>
          <p:cNvPr id="209" name="Numero diapositiva"/>
          <p:cNvSpPr txBox="1"/>
          <p:nvPr>
            <p:ph type="sldNum" sz="quarter" idx="4294967295"/>
          </p:nvPr>
        </p:nvSpPr>
        <p:spPr>
          <a:xfrm>
            <a:off x="11951574" y="12983939"/>
            <a:ext cx="480853"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10" name="Schermata 2021-04-08 alle 14.32.44.png" descr="Schermata 2021-04-08 alle 14.32.44.png"/>
          <p:cNvPicPr>
            <a:picLocks noChangeAspect="1"/>
          </p:cNvPicPr>
          <p:nvPr/>
        </p:nvPicPr>
        <p:blipFill>
          <a:blip r:embed="rId3">
            <a:extLst/>
          </a:blip>
          <a:stretch>
            <a:fillRect/>
          </a:stretch>
        </p:blipFill>
        <p:spPr>
          <a:xfrm>
            <a:off x="17264163" y="506718"/>
            <a:ext cx="6680397" cy="10872018"/>
          </a:xfrm>
          <a:prstGeom prst="rect">
            <a:avLst/>
          </a:prstGeom>
          <a:ln w="12700">
            <a:miter lim="400000"/>
          </a:ln>
        </p:spPr>
      </p:pic>
      <p:sp>
        <p:nvSpPr>
          <p:cNvPr id="211" name="Tabella 3: valori presentati nell’articolo"/>
          <p:cNvSpPr txBox="1"/>
          <p:nvPr/>
        </p:nvSpPr>
        <p:spPr>
          <a:xfrm>
            <a:off x="9908066" y="7801346"/>
            <a:ext cx="6278708" cy="51124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defRPr sz="2500"/>
            </a:lvl1pPr>
          </a:lstStyle>
          <a:p>
            <a:pPr/>
            <a:r>
              <a:t>Tabella 3: valori presentati nell’articolo</a:t>
            </a:r>
          </a:p>
        </p:txBody>
      </p:sp>
      <p:sp>
        <p:nvSpPr>
          <p:cNvPr id="212" name="Tabella 3-bis: valori calcolati da noi per riprodurre la tabella"/>
          <p:cNvSpPr txBox="1"/>
          <p:nvPr/>
        </p:nvSpPr>
        <p:spPr>
          <a:xfrm>
            <a:off x="17054732" y="11426955"/>
            <a:ext cx="7099259" cy="93034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defRPr sz="2500"/>
            </a:lvl1pPr>
          </a:lstStyle>
          <a:p>
            <a:pPr/>
            <a:r>
              <a:t>Tabella 3-bis: valori calcolati da noi per riprodurre la tabella</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Doppio clic per modificare"/>
          <p:cNvSpPr txBox="1"/>
          <p:nvPr>
            <p:ph type="body" idx="1"/>
          </p:nvPr>
        </p:nvSpPr>
        <p:spPr>
          <a:xfrm>
            <a:off x="1257300" y="882631"/>
            <a:ext cx="21869401" cy="10502901"/>
          </a:xfrm>
          <a:prstGeom prst="rect">
            <a:avLst/>
          </a:prstGeom>
        </p:spPr>
        <p:txBody>
          <a:bodyPr/>
          <a:lstStyle/>
          <a:p>
            <a:pPr/>
            <a:r>
              <a:t>Lo stimatore di Wald è basato solamente sulla differenza dei guadagni sullo stato di essere estraibili o meno.</a:t>
            </a:r>
          </a:p>
          <a:p>
            <a:pPr/>
            <a:r>
              <a:t>Consideriamo Equazione 3: </a:t>
            </a:r>
            <a14:m>
              <m:oMath>
                <m:sSub>
                  <m:e>
                    <m:bar>
                      <m:barPr>
                        <m:ctrlPr>
                          <a:rPr xmlns:a="http://schemas.openxmlformats.org/drawingml/2006/main" sz="4600" i="1">
                            <a:solidFill>
                              <a:srgbClr val="5B5854"/>
                            </a:solidFill>
                            <a:latin typeface="Cambria Math" panose="02040503050406030204" pitchFamily="18" charset="0"/>
                          </a:rPr>
                        </m:ctrlPr>
                        <m:pos m:val="top"/>
                      </m:barPr>
                      <m:e>
                        <m:r>
                          <a:rPr xmlns:a="http://schemas.openxmlformats.org/drawingml/2006/main" sz="4600" i="1">
                            <a:solidFill>
                              <a:srgbClr val="5B5854"/>
                            </a:solidFill>
                            <a:latin typeface="Cambria Math" panose="02040503050406030204" pitchFamily="18" charset="0"/>
                          </a:rPr>
                          <m:t>y</m:t>
                        </m:r>
                      </m:e>
                    </m:ba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r>
                      <a:rPr xmlns:a="http://schemas.openxmlformats.org/drawingml/2006/main" sz="4600" i="1">
                        <a:solidFill>
                          <a:srgbClr val="5B5854"/>
                        </a:solidFill>
                        <a:latin typeface="Cambria Math" panose="02040503050406030204" pitchFamily="18" charset="0"/>
                      </a:rPr>
                      <m:t>j</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c</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δ</m:t>
                    </m:r>
                  </m:e>
                  <m:sub>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sSub>
                  <m:e>
                    <m:limUpp>
                      <m:e>
                        <m:r>
                          <a:rPr xmlns:a="http://schemas.openxmlformats.org/drawingml/2006/main" sz="4600" i="1">
                            <a:solidFill>
                              <a:srgbClr val="5B5854"/>
                            </a:solidFill>
                            <a:latin typeface="Cambria Math" panose="02040503050406030204" pitchFamily="18" charset="0"/>
                          </a:rPr>
                          <m:t>p</m:t>
                        </m:r>
                      </m:e>
                      <m:lim>
                        <m:r>
                          <a:rPr xmlns:a="http://schemas.openxmlformats.org/drawingml/2006/main" sz="4600" i="1">
                            <a:solidFill>
                              <a:srgbClr val="5B5854"/>
                            </a:solidFill>
                            <a:latin typeface="Cambria Math" panose="02040503050406030204" pitchFamily="18" charset="0"/>
                          </a:rPr>
                          <m:t>̂</m:t>
                        </m:r>
                      </m:lim>
                    </m:limUpp>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j</m:t>
                    </m:r>
                  </m:sub>
                </m:sSub>
                <m:r>
                  <a:rPr xmlns:a="http://schemas.openxmlformats.org/drawingml/2006/main" sz="4600" i="1">
                    <a:solidFill>
                      <a:srgbClr val="5B5854"/>
                    </a:solidFill>
                    <a:latin typeface="Cambria Math" panose="02040503050406030204" pitchFamily="18" charset="0"/>
                  </a:rPr>
                  <m:t>α</m:t>
                </m:r>
                <m:r>
                  <a:rPr xmlns:a="http://schemas.openxmlformats.org/drawingml/2006/main" sz="4600" i="1">
                    <a:solidFill>
                      <a:srgbClr val="5B5854"/>
                    </a:solidFill>
                    <a:latin typeface="Cambria Math" panose="02040503050406030204" pitchFamily="18" charset="0"/>
                  </a:rPr>
                  <m:t>+</m:t>
                </m:r>
                <m:sSub>
                  <m:e>
                    <m:bar>
                      <m:barPr>
                        <m:ctrlPr>
                          <a:rPr xmlns:a="http://schemas.openxmlformats.org/drawingml/2006/main" sz="4600" i="1">
                            <a:solidFill>
                              <a:srgbClr val="5B5854"/>
                            </a:solidFill>
                            <a:latin typeface="Cambria Math" panose="02040503050406030204" pitchFamily="18" charset="0"/>
                          </a:rPr>
                        </m:ctrlPr>
                        <m:pos m:val="top"/>
                      </m:barPr>
                      <m:e>
                        <m:r>
                          <a:rPr xmlns:a="http://schemas.openxmlformats.org/drawingml/2006/main" sz="4600" i="1">
                            <a:solidFill>
                              <a:srgbClr val="5B5854"/>
                            </a:solidFill>
                            <a:latin typeface="Cambria Math" panose="02040503050406030204" pitchFamily="18" charset="0"/>
                          </a:rPr>
                          <m:t>u</m:t>
                        </m:r>
                      </m:e>
                    </m:ba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r>
                      <a:rPr xmlns:a="http://schemas.openxmlformats.org/drawingml/2006/main" sz="4600" i="1">
                        <a:solidFill>
                          <a:srgbClr val="5B5854"/>
                        </a:solidFill>
                        <a:latin typeface="Cambria Math" panose="02040503050406030204" pitchFamily="18" charset="0"/>
                      </a:rPr>
                      <m:t>j</m:t>
                    </m:r>
                  </m:sub>
                </m:sSub>
              </m:oMath>
            </a14:m>
            <a:r>
              <a:t> dove </a:t>
            </a:r>
            <a14:m>
              <m:oMath>
                <m:sSub>
                  <m:e>
                    <m:limUpp>
                      <m:e>
                        <m:r>
                          <a:rPr xmlns:a="http://schemas.openxmlformats.org/drawingml/2006/main" sz="4300" i="1">
                            <a:solidFill>
                              <a:srgbClr val="5B5854"/>
                            </a:solidFill>
                            <a:latin typeface="Cambria Math" panose="02040503050406030204" pitchFamily="18" charset="0"/>
                          </a:rPr>
                          <m:t>p</m:t>
                        </m:r>
                      </m:e>
                      <m:lim>
                        <m:r>
                          <a:rPr xmlns:a="http://schemas.openxmlformats.org/drawingml/2006/main" sz="4300" i="1">
                            <a:solidFill>
                              <a:srgbClr val="5B5854"/>
                            </a:solidFill>
                            <a:latin typeface="Cambria Math" panose="02040503050406030204" pitchFamily="18" charset="0"/>
                          </a:rPr>
                          <m:t>̂</m:t>
                        </m:r>
                      </m:lim>
                    </m:limUpp>
                  </m:e>
                  <m:sub>
                    <m:r>
                      <a:rPr xmlns:a="http://schemas.openxmlformats.org/drawingml/2006/main" sz="4300" i="1">
                        <a:solidFill>
                          <a:srgbClr val="5B5854"/>
                        </a:solidFill>
                        <a:latin typeface="Cambria Math" panose="02040503050406030204" pitchFamily="18" charset="0"/>
                      </a:rPr>
                      <m:t>c</m:t>
                    </m:r>
                    <m:r>
                      <a:rPr xmlns:a="http://schemas.openxmlformats.org/drawingml/2006/main" sz="4300" i="1">
                        <a:solidFill>
                          <a:srgbClr val="5B5854"/>
                        </a:solidFill>
                        <a:latin typeface="Cambria Math" panose="02040503050406030204" pitchFamily="18" charset="0"/>
                      </a:rPr>
                      <m:t>j</m:t>
                    </m:r>
                  </m:sub>
                </m:sSub>
              </m:oMath>
            </a14:m>
            <a:r>
              <a:t> è la frazione della coorte c con numeri di lotteria j che ha prestato servizio militare. Questa equazione generalizza  il metodo di Wald a dati raggruppati con più di 2 gruppi.</a:t>
            </a:r>
          </a:p>
          <a:p>
            <a:pPr/>
            <a:r>
              <a:t>Il campione SIPP è troppo piccolo per avere una stima corretta e vengono dunque usate una combinazione di DMDC(Defense Manpower Data Center) e dati amministrativi (CWHS).</a:t>
            </a:r>
          </a:p>
        </p:txBody>
      </p:sp>
      <p:sp>
        <p:nvSpPr>
          <p:cNvPr id="215" name="Numero diapositiva"/>
          <p:cNvSpPr txBox="1"/>
          <p:nvPr>
            <p:ph type="sldNum" sz="quarter" idx="4294967295"/>
          </p:nvPr>
        </p:nvSpPr>
        <p:spPr>
          <a:xfrm>
            <a:off x="11952690" y="12983939"/>
            <a:ext cx="478620"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17" name="Doppio clic per modificare"/>
          <p:cNvSpPr txBox="1"/>
          <p:nvPr>
            <p:ph type="body" idx="1"/>
          </p:nvPr>
        </p:nvSpPr>
        <p:spPr>
          <a:prstGeom prst="rect">
            <a:avLst/>
          </a:prstGeom>
        </p:spPr>
        <p:txBody>
          <a:bodyPr/>
          <a:lstStyle/>
          <a:p>
            <a:pPr/>
            <a:r>
              <a:t>Si può dimostrare che l’Equazione 3 ha un’interpretazione come variabile strumentale e in questo caso il set strumentale include variabili dummy che indicano gruppi di 5 numeri di lotteria consecutivi per ogni razza, coorte e anno di guadagno.</a:t>
            </a:r>
          </a:p>
          <a:p>
            <a:pPr/>
            <a:r>
              <a:t>La strategia basata su Equazione 3 permette la stima dei coefficienti tramite regressione GLS dei guadagni medi tramite la stima di </a:t>
            </a:r>
            <a14:m>
              <m:oMath>
                <m:sSub>
                  <m:e>
                    <m:limUpp>
                      <m:e>
                        <m:r>
                          <a:rPr xmlns:a="http://schemas.openxmlformats.org/drawingml/2006/main" sz="4300" i="1">
                            <a:solidFill>
                              <a:srgbClr val="5B5854"/>
                            </a:solidFill>
                            <a:latin typeface="Cambria Math" panose="02040503050406030204" pitchFamily="18" charset="0"/>
                          </a:rPr>
                          <m:t>p</m:t>
                        </m:r>
                      </m:e>
                      <m:lim>
                        <m:r>
                          <a:rPr xmlns:a="http://schemas.openxmlformats.org/drawingml/2006/main" sz="4300" i="1">
                            <a:solidFill>
                              <a:srgbClr val="5B5854"/>
                            </a:solidFill>
                            <a:latin typeface="Cambria Math" panose="02040503050406030204" pitchFamily="18" charset="0"/>
                          </a:rPr>
                          <m:t>̂</m:t>
                        </m:r>
                      </m:lim>
                    </m:limUpp>
                  </m:e>
                  <m:sub>
                    <m:r>
                      <a:rPr xmlns:a="http://schemas.openxmlformats.org/drawingml/2006/main" sz="4300" i="1">
                        <a:solidFill>
                          <a:srgbClr val="5B5854"/>
                        </a:solidFill>
                        <a:latin typeface="Cambria Math" panose="02040503050406030204" pitchFamily="18" charset="0"/>
                      </a:rPr>
                      <m:t>c</m:t>
                    </m:r>
                    <m:r>
                      <a:rPr xmlns:a="http://schemas.openxmlformats.org/drawingml/2006/main" sz="4300" i="1">
                        <a:solidFill>
                          <a:srgbClr val="5B5854"/>
                        </a:solidFill>
                        <a:latin typeface="Cambria Math" panose="02040503050406030204" pitchFamily="18" charset="0"/>
                      </a:rPr>
                      <m:t>j</m:t>
                    </m:r>
                  </m:sub>
                </m:sSub>
              </m:oMath>
            </a14:m>
            <a:r>
              <a:t>.</a:t>
            </a:r>
          </a:p>
        </p:txBody>
      </p:sp>
      <p:sp>
        <p:nvSpPr>
          <p:cNvPr id="218" name="Numero diapositiva"/>
          <p:cNvSpPr txBox="1"/>
          <p:nvPr>
            <p:ph type="sldNum" sz="quarter" idx="4294967295"/>
          </p:nvPr>
        </p:nvSpPr>
        <p:spPr>
          <a:xfrm>
            <a:off x="12037668" y="12983939"/>
            <a:ext cx="308664"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20" name="Doppio clic per modificare"/>
          <p:cNvSpPr txBox="1"/>
          <p:nvPr>
            <p:ph type="body" sz="half" idx="1"/>
          </p:nvPr>
        </p:nvSpPr>
        <p:spPr>
          <a:xfrm>
            <a:off x="1257299" y="631539"/>
            <a:ext cx="11148074" cy="11725561"/>
          </a:xfrm>
          <a:prstGeom prst="rect">
            <a:avLst/>
          </a:prstGeom>
        </p:spPr>
        <p:txBody>
          <a:bodyPr/>
          <a:lstStyle/>
          <a:p>
            <a:pPr/>
            <a:r>
              <a:t>DMDC e CWHS vengono usati per stimare </a:t>
            </a:r>
            <a14:m>
              <m:oMath>
                <m:sSub>
                  <m:e>
                    <m:limUpp>
                      <m:e>
                        <m:r>
                          <a:rPr xmlns:a="http://schemas.openxmlformats.org/drawingml/2006/main" sz="4300" i="1">
                            <a:solidFill>
                              <a:srgbClr val="5B5854"/>
                            </a:solidFill>
                            <a:latin typeface="Cambria Math" panose="02040503050406030204" pitchFamily="18" charset="0"/>
                          </a:rPr>
                          <m:t>p</m:t>
                        </m:r>
                      </m:e>
                      <m:lim>
                        <m:r>
                          <a:rPr xmlns:a="http://schemas.openxmlformats.org/drawingml/2006/main" sz="4300" i="1">
                            <a:solidFill>
                              <a:srgbClr val="5B5854"/>
                            </a:solidFill>
                            <a:latin typeface="Cambria Math" panose="02040503050406030204" pitchFamily="18" charset="0"/>
                          </a:rPr>
                          <m:t>̂</m:t>
                        </m:r>
                      </m:lim>
                    </m:limUpp>
                  </m:e>
                  <m:sub>
                    <m:r>
                      <a:rPr xmlns:a="http://schemas.openxmlformats.org/drawingml/2006/main" sz="4300" i="1">
                        <a:solidFill>
                          <a:srgbClr val="5B5854"/>
                        </a:solidFill>
                        <a:latin typeface="Cambria Math" panose="02040503050406030204" pitchFamily="18" charset="0"/>
                      </a:rPr>
                      <m:t>c</m:t>
                    </m:r>
                    <m:r>
                      <a:rPr xmlns:a="http://schemas.openxmlformats.org/drawingml/2006/main" sz="4300" i="1">
                        <a:solidFill>
                          <a:srgbClr val="5B5854"/>
                        </a:solidFill>
                        <a:latin typeface="Cambria Math" panose="02040503050406030204" pitchFamily="18" charset="0"/>
                      </a:rPr>
                      <m:t>j</m:t>
                    </m:r>
                  </m:sub>
                </m:sSub>
              </m:oMath>
            </a14:m>
            <a:r>
              <a:t> contando per prima cosa il numero di militari entranti per razza, coorte e intervallo di numero di lotteria ( questi vengono usati per il numeratore)</a:t>
            </a:r>
          </a:p>
          <a:p>
            <a:pPr/>
            <a:r>
              <a:t>I valori per il denominatore di </a:t>
            </a:r>
            <a14:m>
              <m:oMath>
                <m:sSub>
                  <m:e>
                    <m:limUpp>
                      <m:e>
                        <m:r>
                          <a:rPr xmlns:a="http://schemas.openxmlformats.org/drawingml/2006/main" sz="4300" i="1">
                            <a:solidFill>
                              <a:srgbClr val="5B5854"/>
                            </a:solidFill>
                            <a:latin typeface="Cambria Math" panose="02040503050406030204" pitchFamily="18" charset="0"/>
                          </a:rPr>
                          <m:t>p</m:t>
                        </m:r>
                      </m:e>
                      <m:lim>
                        <m:r>
                          <a:rPr xmlns:a="http://schemas.openxmlformats.org/drawingml/2006/main" sz="4300" i="1">
                            <a:solidFill>
                              <a:srgbClr val="5B5854"/>
                            </a:solidFill>
                            <a:latin typeface="Cambria Math" panose="02040503050406030204" pitchFamily="18" charset="0"/>
                          </a:rPr>
                          <m:t>̂</m:t>
                        </m:r>
                      </m:lim>
                    </m:limUpp>
                  </m:e>
                  <m:sub>
                    <m:r>
                      <a:rPr xmlns:a="http://schemas.openxmlformats.org/drawingml/2006/main" sz="4300" i="1">
                        <a:solidFill>
                          <a:srgbClr val="5B5854"/>
                        </a:solidFill>
                        <a:latin typeface="Cambria Math" panose="02040503050406030204" pitchFamily="18" charset="0"/>
                      </a:rPr>
                      <m:t>c</m:t>
                    </m:r>
                    <m:r>
                      <a:rPr xmlns:a="http://schemas.openxmlformats.org/drawingml/2006/main" sz="4300" i="1">
                        <a:solidFill>
                          <a:srgbClr val="5B5854"/>
                        </a:solidFill>
                        <a:latin typeface="Cambria Math" panose="02040503050406030204" pitchFamily="18" charset="0"/>
                      </a:rPr>
                      <m:t>j</m:t>
                    </m:r>
                  </m:sub>
                </m:sSub>
              </m:oMath>
            </a14:m>
            <a:r>
              <a:t> vengono stimati da CWHS. </a:t>
            </a:r>
          </a:p>
          <a:p>
            <a:pPr/>
            <a:r>
              <a:t>Per comparare le stime SIPP con DMDC/CWHS possiamo osservare la parte bassa di Tabella 2.</a:t>
            </a:r>
          </a:p>
        </p:txBody>
      </p:sp>
      <p:pic>
        <p:nvPicPr>
          <p:cNvPr id="221" name="Schermata 2021-04-07 alle 09.27.52.png" descr="Schermata 2021-04-07 alle 09.27.52.png"/>
          <p:cNvPicPr>
            <a:picLocks noChangeAspect="1"/>
          </p:cNvPicPr>
          <p:nvPr/>
        </p:nvPicPr>
        <p:blipFill>
          <a:blip r:embed="rId2">
            <a:extLst/>
          </a:blip>
          <a:stretch>
            <a:fillRect/>
          </a:stretch>
        </p:blipFill>
        <p:spPr>
          <a:xfrm>
            <a:off x="14437614" y="451493"/>
            <a:ext cx="9354492" cy="11580781"/>
          </a:xfrm>
          <a:prstGeom prst="rect">
            <a:avLst/>
          </a:prstGeom>
          <a:ln w="12700">
            <a:miter lim="400000"/>
          </a:ln>
        </p:spPr>
      </p:pic>
      <p:sp>
        <p:nvSpPr>
          <p:cNvPr id="222" name="Tabella 2"/>
          <p:cNvSpPr txBox="1"/>
          <p:nvPr/>
        </p:nvSpPr>
        <p:spPr>
          <a:xfrm>
            <a:off x="18764123" y="12019375"/>
            <a:ext cx="1452979" cy="511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defRPr sz="2500"/>
            </a:lvl1pPr>
          </a:lstStyle>
          <a:p>
            <a:pPr/>
            <a:r>
              <a:t>Tabella 2</a:t>
            </a:r>
          </a:p>
        </p:txBody>
      </p:sp>
      <p:sp>
        <p:nvSpPr>
          <p:cNvPr id="223" name="Numero diapositiva"/>
          <p:cNvSpPr txBox="1"/>
          <p:nvPr>
            <p:ph type="sldNum" sz="quarter" idx="4294967295"/>
          </p:nvPr>
        </p:nvSpPr>
        <p:spPr>
          <a:xfrm>
            <a:off x="12037668" y="12983939"/>
            <a:ext cx="308664"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25" name="In Fig 3 vediamo rappresentate le medie residue su 4 anni di retribuzioni per una regressione  di guadagni e probabilità su periodo ed effetti di coorte.…"/>
          <p:cNvSpPr txBox="1"/>
          <p:nvPr>
            <p:ph type="body" idx="1"/>
          </p:nvPr>
        </p:nvSpPr>
        <p:spPr>
          <a:xfrm>
            <a:off x="1257299" y="367396"/>
            <a:ext cx="11936898" cy="12981208"/>
          </a:xfrm>
          <a:prstGeom prst="rect">
            <a:avLst/>
          </a:prstGeom>
        </p:spPr>
        <p:txBody>
          <a:bodyPr/>
          <a:lstStyle/>
          <a:p>
            <a:pPr/>
            <a:r>
              <a:t>In Fig 3 vediamo rappresentate le medie residue su 4 anni di retribuzioni per una regressione  di guadagni e probabilità su periodo ed effetti di coorte.</a:t>
            </a:r>
          </a:p>
          <a:p>
            <a:pPr/>
            <a:r>
              <a:t>La pendenza della regressione dei minimi quadrati dei punti corrisponde ad una stima di </a:t>
            </a:r>
            <a14:m>
              <m:oMath>
                <m:r>
                  <a:rPr xmlns:a="http://schemas.openxmlformats.org/drawingml/2006/main" sz="4900" i="1">
                    <a:solidFill>
                      <a:srgbClr val="5B5854"/>
                    </a:solidFill>
                    <a:latin typeface="Cambria Math" panose="02040503050406030204" pitchFamily="18" charset="0"/>
                  </a:rPr>
                  <m:t>α</m:t>
                </m:r>
              </m:oMath>
            </a14:m>
            <a:r>
              <a:t>. </a:t>
            </a:r>
            <a:r>
              <a:rPr u="sng"/>
              <a:t>La pendenza stimata dal fit è pari a -2.384 $ con un errore di 778 $.</a:t>
            </a:r>
          </a:p>
        </p:txBody>
      </p:sp>
      <p:pic>
        <p:nvPicPr>
          <p:cNvPr id="226" name="Schermata 2021-04-07 alle 09.30.14.png" descr="Schermata 2021-04-07 alle 09.30.14.png"/>
          <p:cNvPicPr>
            <a:picLocks noChangeAspect="1"/>
          </p:cNvPicPr>
          <p:nvPr/>
        </p:nvPicPr>
        <p:blipFill>
          <a:blip r:embed="rId2">
            <a:extLst/>
          </a:blip>
          <a:stretch>
            <a:fillRect/>
          </a:stretch>
        </p:blipFill>
        <p:spPr>
          <a:xfrm>
            <a:off x="13255405" y="3105771"/>
            <a:ext cx="10647996" cy="7996863"/>
          </a:xfrm>
          <a:prstGeom prst="rect">
            <a:avLst/>
          </a:prstGeom>
          <a:ln w="12700">
            <a:miter lim="400000"/>
          </a:ln>
        </p:spPr>
      </p:pic>
      <p:sp>
        <p:nvSpPr>
          <p:cNvPr id="227" name="Fig. 3: relazione tra la probabilità di essere veterano   e i compensi medi in dollari  del 1978   tra il 1981 e il 1984"/>
          <p:cNvSpPr txBox="1"/>
          <p:nvPr/>
        </p:nvSpPr>
        <p:spPr>
          <a:xfrm>
            <a:off x="14251613" y="11166291"/>
            <a:ext cx="9409985" cy="114919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defRPr sz="2500"/>
            </a:pPr>
            <a:r>
              <a:t>Fig. 3: relazione tra la probabilità di essere veterano </a:t>
            </a:r>
            <a14:m>
              <m:oMath>
                <m:sSub>
                  <m:e>
                    <m:limUpp>
                      <m:e>
                        <m:r>
                          <a:rPr xmlns:a="http://schemas.openxmlformats.org/drawingml/2006/main" sz="2600" i="1">
                            <a:solidFill>
                              <a:srgbClr val="5B5854"/>
                            </a:solidFill>
                            <a:latin typeface="Cambria Math" panose="02040503050406030204" pitchFamily="18" charset="0"/>
                          </a:rPr>
                          <m:t>p</m:t>
                        </m:r>
                      </m:e>
                      <m:lim>
                        <m:r>
                          <a:rPr xmlns:a="http://schemas.openxmlformats.org/drawingml/2006/main" sz="2600" i="1">
                            <a:solidFill>
                              <a:srgbClr val="5B5854"/>
                            </a:solidFill>
                            <a:latin typeface="Cambria Math" panose="02040503050406030204" pitchFamily="18" charset="0"/>
                          </a:rPr>
                          <m:t>̂</m:t>
                        </m:r>
                      </m:lim>
                    </m:limUpp>
                  </m:e>
                  <m:sub>
                    <m:r>
                      <a:rPr xmlns:a="http://schemas.openxmlformats.org/drawingml/2006/main" sz="2600" i="1">
                        <a:solidFill>
                          <a:srgbClr val="5B5854"/>
                        </a:solidFill>
                        <a:latin typeface="Cambria Math" panose="02040503050406030204" pitchFamily="18" charset="0"/>
                      </a:rPr>
                      <m:t>c</m:t>
                    </m:r>
                    <m:r>
                      <a:rPr xmlns:a="http://schemas.openxmlformats.org/drawingml/2006/main" sz="2600" i="1">
                        <a:solidFill>
                          <a:srgbClr val="5B5854"/>
                        </a:solidFill>
                        <a:latin typeface="Cambria Math" panose="02040503050406030204" pitchFamily="18" charset="0"/>
                      </a:rPr>
                      <m:t>j</m:t>
                    </m:r>
                  </m:sub>
                </m:sSub>
              </m:oMath>
            </a14:m>
            <a:r>
              <a:t> e i compensi medi in dollari  del 1978 </a:t>
            </a:r>
            <a14:m>
              <m:oMath>
                <m:sSub>
                  <m:e>
                    <m:bar>
                      <m:barPr>
                        <m:ctrlPr>
                          <a:rPr xmlns:a="http://schemas.openxmlformats.org/drawingml/2006/main" sz="2750" i="1">
                            <a:solidFill>
                              <a:srgbClr val="5B5854"/>
                            </a:solidFill>
                            <a:latin typeface="Cambria Math" panose="02040503050406030204" pitchFamily="18" charset="0"/>
                          </a:rPr>
                        </m:ctrlPr>
                        <m:pos m:val="top"/>
                      </m:barPr>
                      <m:e>
                        <m:r>
                          <a:rPr xmlns:a="http://schemas.openxmlformats.org/drawingml/2006/main" sz="2750" i="1">
                            <a:solidFill>
                              <a:srgbClr val="5B5854"/>
                            </a:solidFill>
                            <a:latin typeface="Cambria Math" panose="02040503050406030204" pitchFamily="18" charset="0"/>
                          </a:rPr>
                          <m:t>y</m:t>
                        </m:r>
                      </m:e>
                    </m:bar>
                  </m:e>
                  <m:sub>
                    <m:r>
                      <a:rPr xmlns:a="http://schemas.openxmlformats.org/drawingml/2006/main" sz="2750" i="1">
                        <a:solidFill>
                          <a:srgbClr val="5B5854"/>
                        </a:solidFill>
                        <a:latin typeface="Cambria Math" panose="02040503050406030204" pitchFamily="18" charset="0"/>
                      </a:rPr>
                      <m:t>c</m:t>
                    </m:r>
                    <m:r>
                      <a:rPr xmlns:a="http://schemas.openxmlformats.org/drawingml/2006/main" sz="2750" i="1">
                        <a:solidFill>
                          <a:srgbClr val="5B5854"/>
                        </a:solidFill>
                        <a:latin typeface="Cambria Math" panose="02040503050406030204" pitchFamily="18" charset="0"/>
                      </a:rPr>
                      <m:t>t</m:t>
                    </m:r>
                    <m:r>
                      <a:rPr xmlns:a="http://schemas.openxmlformats.org/drawingml/2006/main" sz="2750" i="1">
                        <a:solidFill>
                          <a:srgbClr val="5B5854"/>
                        </a:solidFill>
                        <a:latin typeface="Cambria Math" panose="02040503050406030204" pitchFamily="18" charset="0"/>
                      </a:rPr>
                      <m:t>j</m:t>
                    </m:r>
                  </m:sub>
                </m:sSub>
              </m:oMath>
            </a14:m>
            <a:r>
              <a:t> tra il 1981 e il 1984</a:t>
            </a:r>
          </a:p>
        </p:txBody>
      </p:sp>
      <p:sp>
        <p:nvSpPr>
          <p:cNvPr id="228" name="Numero diapositiva"/>
          <p:cNvSpPr txBox="1"/>
          <p:nvPr>
            <p:ph type="sldNum" sz="quarter" idx="4294967295"/>
          </p:nvPr>
        </p:nvSpPr>
        <p:spPr>
          <a:xfrm>
            <a:off x="12037668" y="12983939"/>
            <a:ext cx="308664"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30" name="Assumendo che i campioni usati per calcolare i guadagni medi e i campioni usati per calcolare   siano indipendenti lo stimatore TSIV (Two-sample Instrumental Variables) ha una forma semplice.…"/>
          <p:cNvSpPr txBox="1"/>
          <p:nvPr>
            <p:ph type="body" idx="1"/>
          </p:nvPr>
        </p:nvSpPr>
        <p:spPr>
          <a:prstGeom prst="rect">
            <a:avLst/>
          </a:prstGeom>
        </p:spPr>
        <p:txBody>
          <a:bodyPr/>
          <a:lstStyle/>
          <a:p>
            <a:pPr/>
            <a:r>
              <a:t>Assumendo che i campioni usati per calcolare i guadagni medi e i campioni usati per calcolare </a:t>
            </a:r>
            <a14:m>
              <m:oMath>
                <m:sSub>
                  <m:e>
                    <m:limUpp>
                      <m:e>
                        <m:r>
                          <a:rPr xmlns:a="http://schemas.openxmlformats.org/drawingml/2006/main" sz="4300" i="1">
                            <a:solidFill>
                              <a:srgbClr val="5B5854"/>
                            </a:solidFill>
                            <a:latin typeface="Cambria Math" panose="02040503050406030204" pitchFamily="18" charset="0"/>
                          </a:rPr>
                          <m:t>p</m:t>
                        </m:r>
                      </m:e>
                      <m:lim>
                        <m:r>
                          <a:rPr xmlns:a="http://schemas.openxmlformats.org/drawingml/2006/main" sz="4300" i="1">
                            <a:solidFill>
                              <a:srgbClr val="5B5854"/>
                            </a:solidFill>
                            <a:latin typeface="Cambria Math" panose="02040503050406030204" pitchFamily="18" charset="0"/>
                          </a:rPr>
                          <m:t>̂</m:t>
                        </m:r>
                      </m:lim>
                    </m:limUpp>
                  </m:e>
                  <m:sub>
                    <m:r>
                      <a:rPr xmlns:a="http://schemas.openxmlformats.org/drawingml/2006/main" sz="4300" i="1">
                        <a:solidFill>
                          <a:srgbClr val="5B5854"/>
                        </a:solidFill>
                        <a:latin typeface="Cambria Math" panose="02040503050406030204" pitchFamily="18" charset="0"/>
                      </a:rPr>
                      <m:t>c</m:t>
                    </m:r>
                    <m:r>
                      <a:rPr xmlns:a="http://schemas.openxmlformats.org/drawingml/2006/main" sz="4300" i="1">
                        <a:solidFill>
                          <a:srgbClr val="5B5854"/>
                        </a:solidFill>
                        <a:latin typeface="Cambria Math" panose="02040503050406030204" pitchFamily="18" charset="0"/>
                      </a:rPr>
                      <m:t>j</m:t>
                    </m:r>
                  </m:sub>
                </m:sSub>
              </m:oMath>
            </a14:m>
            <a:r>
              <a:t> siano indipendenti lo stimatore TSIV (Two-sample Instrumental Variables) ha una forma semplice.</a:t>
            </a:r>
          </a:p>
          <a:p>
            <a:pPr/>
            <a:r>
              <a:t>Sia </a:t>
            </a:r>
            <a14:m>
              <m:oMath>
                <m:bar>
                  <m:barPr>
                    <m:ctrlPr>
                      <a:rPr xmlns:a="http://schemas.openxmlformats.org/drawingml/2006/main" sz="4400" i="1">
                        <a:solidFill>
                          <a:srgbClr val="5B5854"/>
                        </a:solidFill>
                        <a:latin typeface="Cambria Math" panose="02040503050406030204" pitchFamily="18" charset="0"/>
                      </a:rPr>
                    </m:ctrlPr>
                    <m:pos m:val="top"/>
                  </m:barPr>
                  <m:e>
                    <m:r>
                      <a:rPr xmlns:a="http://schemas.openxmlformats.org/drawingml/2006/main" sz="4400" i="1">
                        <a:solidFill>
                          <a:srgbClr val="5B5854"/>
                        </a:solidFill>
                        <a:latin typeface="Cambria Math" panose="02040503050406030204" pitchFamily="18" charset="0"/>
                      </a:rPr>
                      <m:t>y</m:t>
                    </m:r>
                  </m:e>
                </m:bar>
              </m:oMath>
            </a14:m>
            <a:r>
              <a:t> il vettore di </a:t>
            </a:r>
            <a14:m>
              <m:oMath>
                <m:sSub>
                  <m:e>
                    <m:bar>
                      <m:barPr>
                        <m:ctrlPr>
                          <a:rPr xmlns:a="http://schemas.openxmlformats.org/drawingml/2006/main" sz="4550" i="1">
                            <a:solidFill>
                              <a:srgbClr val="5B5854"/>
                            </a:solidFill>
                            <a:latin typeface="Cambria Math" panose="02040503050406030204" pitchFamily="18" charset="0"/>
                          </a:rPr>
                        </m:ctrlPr>
                        <m:pos m:val="top"/>
                      </m:barPr>
                      <m:e>
                        <m:r>
                          <a:rPr xmlns:a="http://schemas.openxmlformats.org/drawingml/2006/main" sz="4550" i="1">
                            <a:solidFill>
                              <a:srgbClr val="5B5854"/>
                            </a:solidFill>
                            <a:latin typeface="Cambria Math" panose="02040503050406030204" pitchFamily="18" charset="0"/>
                          </a:rPr>
                          <m:t>y</m:t>
                        </m:r>
                      </m:e>
                    </m:bar>
                  </m:e>
                  <m:sub>
                    <m:r>
                      <a:rPr xmlns:a="http://schemas.openxmlformats.org/drawingml/2006/main" sz="4550" i="1">
                        <a:solidFill>
                          <a:srgbClr val="5B5854"/>
                        </a:solidFill>
                        <a:latin typeface="Cambria Math" panose="02040503050406030204" pitchFamily="18" charset="0"/>
                      </a:rPr>
                      <m:t>c</m:t>
                    </m:r>
                    <m:r>
                      <a:rPr xmlns:a="http://schemas.openxmlformats.org/drawingml/2006/main" sz="4550" i="1">
                        <a:solidFill>
                          <a:srgbClr val="5B5854"/>
                        </a:solidFill>
                        <a:latin typeface="Cambria Math" panose="02040503050406030204" pitchFamily="18" charset="0"/>
                      </a:rPr>
                      <m:t>t</m:t>
                    </m:r>
                    <m:r>
                      <a:rPr xmlns:a="http://schemas.openxmlformats.org/drawingml/2006/main" sz="4550" i="1">
                        <a:solidFill>
                          <a:srgbClr val="5B5854"/>
                        </a:solidFill>
                        <a:latin typeface="Cambria Math" panose="02040503050406030204" pitchFamily="18" charset="0"/>
                      </a:rPr>
                      <m:t>j</m:t>
                    </m:r>
                  </m:sub>
                </m:sSub>
              </m:oMath>
            </a14:m>
            <a:r>
              <a:t>, </a:t>
            </a:r>
            <a14:m>
              <m:oMath>
                <m:limUpp>
                  <m:e>
                    <m:r>
                      <a:rPr xmlns:a="http://schemas.openxmlformats.org/drawingml/2006/main" sz="4000" i="1">
                        <a:solidFill>
                          <a:srgbClr val="5B5854"/>
                        </a:solidFill>
                        <a:latin typeface="Cambria Math" panose="02040503050406030204" pitchFamily="18" charset="0"/>
                      </a:rPr>
                      <m:t>p</m:t>
                    </m:r>
                  </m:e>
                  <m:lim>
                    <m:r>
                      <a:rPr xmlns:a="http://schemas.openxmlformats.org/drawingml/2006/main" sz="4000" i="1">
                        <a:solidFill>
                          <a:srgbClr val="5B5854"/>
                        </a:solidFill>
                        <a:latin typeface="Cambria Math" panose="02040503050406030204" pitchFamily="18" charset="0"/>
                      </a:rPr>
                      <m:t>̂</m:t>
                    </m:r>
                  </m:lim>
                </m:limUpp>
              </m:oMath>
            </a14:m>
            <a:r>
              <a:t> il vettore di </a:t>
            </a:r>
            <a14:m>
              <m:oMath>
                <m:sSub>
                  <m:e>
                    <m:limUpp>
                      <m:e>
                        <m:r>
                          <a:rPr xmlns:a="http://schemas.openxmlformats.org/drawingml/2006/main" sz="4300" i="1">
                            <a:solidFill>
                              <a:srgbClr val="5B5854"/>
                            </a:solidFill>
                            <a:latin typeface="Cambria Math" panose="02040503050406030204" pitchFamily="18" charset="0"/>
                          </a:rPr>
                          <m:t>p</m:t>
                        </m:r>
                      </m:e>
                      <m:lim>
                        <m:r>
                          <a:rPr xmlns:a="http://schemas.openxmlformats.org/drawingml/2006/main" sz="4300" i="1">
                            <a:solidFill>
                              <a:srgbClr val="5B5854"/>
                            </a:solidFill>
                            <a:latin typeface="Cambria Math" panose="02040503050406030204" pitchFamily="18" charset="0"/>
                          </a:rPr>
                          <m:t>̂</m:t>
                        </m:r>
                      </m:lim>
                    </m:limUpp>
                  </m:e>
                  <m:sub>
                    <m:r>
                      <a:rPr xmlns:a="http://schemas.openxmlformats.org/drawingml/2006/main" sz="4300" i="1">
                        <a:solidFill>
                          <a:srgbClr val="5B5854"/>
                        </a:solidFill>
                        <a:latin typeface="Cambria Math" panose="02040503050406030204" pitchFamily="18" charset="0"/>
                      </a:rPr>
                      <m:t>c</m:t>
                    </m:r>
                    <m:r>
                      <a:rPr xmlns:a="http://schemas.openxmlformats.org/drawingml/2006/main" sz="4300" i="1">
                        <a:solidFill>
                          <a:srgbClr val="5B5854"/>
                        </a:solidFill>
                        <a:latin typeface="Cambria Math" panose="02040503050406030204" pitchFamily="18" charset="0"/>
                      </a:rPr>
                      <m:t>j</m:t>
                    </m:r>
                  </m:sub>
                </m:sSub>
              </m:oMath>
            </a14:m>
            <a:r>
              <a:t> e </a:t>
            </a:r>
            <a14:m>
              <m:oMath>
                <m:bar>
                  <m:barPr>
                    <m:ctrlPr>
                      <a:rPr xmlns:a="http://schemas.openxmlformats.org/drawingml/2006/main" sz="4750" i="1">
                        <a:solidFill>
                          <a:srgbClr val="5B5854"/>
                        </a:solidFill>
                        <a:latin typeface="Cambria Math" panose="02040503050406030204" pitchFamily="18" charset="0"/>
                      </a:rPr>
                    </m:ctrlPr>
                    <m:pos m:val="top"/>
                  </m:barPr>
                  <m:e>
                    <m:r>
                      <a:rPr xmlns:a="http://schemas.openxmlformats.org/drawingml/2006/main" sz="4750" i="1">
                        <a:solidFill>
                          <a:srgbClr val="5B5854"/>
                        </a:solidFill>
                        <a:latin typeface="Cambria Math" panose="02040503050406030204" pitchFamily="18" charset="0"/>
                      </a:rPr>
                      <m:t>u</m:t>
                    </m:r>
                  </m:e>
                </m:bar>
                <m:r>
                  <a:rPr xmlns:a="http://schemas.openxmlformats.org/drawingml/2006/main" sz="4750" i="1">
                    <a:solidFill>
                      <a:srgbClr val="5B5854"/>
                    </a:solidFill>
                    <a:latin typeface="Cambria Math" panose="02040503050406030204" pitchFamily="18" charset="0"/>
                  </a:rPr>
                  <m:t>(</m:t>
                </m:r>
                <m:r>
                  <a:rPr xmlns:a="http://schemas.openxmlformats.org/drawingml/2006/main" sz="4750" i="1">
                    <a:solidFill>
                      <a:srgbClr val="5B5854"/>
                    </a:solidFill>
                    <a:latin typeface="Cambria Math" panose="02040503050406030204" pitchFamily="18" charset="0"/>
                  </a:rPr>
                  <m:t>θ</m:t>
                </m:r>
                <m:r>
                  <a:rPr xmlns:a="http://schemas.openxmlformats.org/drawingml/2006/main" sz="4750" i="1">
                    <a:solidFill>
                      <a:srgbClr val="5B5854"/>
                    </a:solidFill>
                    <a:latin typeface="Cambria Math" panose="02040503050406030204" pitchFamily="18" charset="0"/>
                  </a:rPr>
                  <m:t>)</m:t>
                </m:r>
              </m:oMath>
            </a14:m>
            <a:r>
              <a:t> il vettore di </a:t>
            </a:r>
            <a14:m>
              <m:oMath>
                <m:sSub>
                  <m:e>
                    <m:bar>
                      <m:barPr>
                        <m:ctrlPr>
                          <a:rPr xmlns:a="http://schemas.openxmlformats.org/drawingml/2006/main" sz="4600" i="1">
                            <a:solidFill>
                              <a:srgbClr val="5B5854"/>
                            </a:solidFill>
                            <a:latin typeface="Cambria Math" panose="02040503050406030204" pitchFamily="18" charset="0"/>
                          </a:rPr>
                        </m:ctrlPr>
                        <m:pos m:val="top"/>
                      </m:barPr>
                      <m:e>
                        <m:r>
                          <a:rPr xmlns:a="http://schemas.openxmlformats.org/drawingml/2006/main" sz="4600" i="1">
                            <a:solidFill>
                              <a:srgbClr val="5B5854"/>
                            </a:solidFill>
                            <a:latin typeface="Cambria Math" panose="02040503050406030204" pitchFamily="18" charset="0"/>
                          </a:rPr>
                          <m:t>u</m:t>
                        </m:r>
                      </m:e>
                    </m:ba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r>
                      <a:rPr xmlns:a="http://schemas.openxmlformats.org/drawingml/2006/main" sz="4600" i="1">
                        <a:solidFill>
                          <a:srgbClr val="5B5854"/>
                        </a:solidFill>
                        <a:latin typeface="Cambria Math" panose="02040503050406030204" pitchFamily="18" charset="0"/>
                      </a:rPr>
                      <m:t>j</m:t>
                    </m:r>
                  </m:sub>
                </m:sSub>
              </m:oMath>
            </a14:m>
            <a:r>
              <a:t> dove </a:t>
            </a:r>
            <a14:m>
              <m:oMath>
                <m:r>
                  <a:rPr xmlns:a="http://schemas.openxmlformats.org/drawingml/2006/main" sz="4750" i="1">
                    <a:solidFill>
                      <a:srgbClr val="5B5854"/>
                    </a:solidFill>
                    <a:latin typeface="Cambria Math" panose="02040503050406030204" pitchFamily="18" charset="0"/>
                  </a:rPr>
                  <m:t>θ</m:t>
                </m:r>
              </m:oMath>
            </a14:m>
            <a:r>
              <a:t> rappresenta la dipendenza tra i residui nel vettore dei parametri. V() denota invece la matrice di covarianza.  Lo stimatore ottimo di  TSIV sceglie </a:t>
            </a:r>
            <a14:m>
              <m:oMath>
                <m:r>
                  <a:rPr xmlns:a="http://schemas.openxmlformats.org/drawingml/2006/main" sz="4750" i="1">
                    <a:solidFill>
                      <a:srgbClr val="5B5854"/>
                    </a:solidFill>
                    <a:latin typeface="Cambria Math" panose="02040503050406030204" pitchFamily="18" charset="0"/>
                  </a:rPr>
                  <m:t>θ</m:t>
                </m:r>
              </m:oMath>
            </a14:m>
            <a:r>
              <a:t> per minimizzare </a:t>
            </a:r>
          </a:p>
          <a:p>
            <a:pPr marL="0" indent="0" algn="ctr">
              <a:buSzTx/>
              <a:buNone/>
            </a:pPr>
            <a:r>
              <a:t>Equazione 4: </a:t>
            </a:r>
            <a14:m>
              <m:oMath>
                <m:bar>
                  <m:barPr>
                    <m:ctrlPr>
                      <a:rPr xmlns:a="http://schemas.openxmlformats.org/drawingml/2006/main" sz="4650" i="1">
                        <a:solidFill>
                          <a:srgbClr val="5B5854"/>
                        </a:solidFill>
                        <a:latin typeface="Cambria Math" panose="02040503050406030204" pitchFamily="18" charset="0"/>
                      </a:rPr>
                    </m:ctrlPr>
                    <m:pos m:val="top"/>
                  </m:barPr>
                  <m:e>
                    <m:r>
                      <a:rPr xmlns:a="http://schemas.openxmlformats.org/drawingml/2006/main" sz="4650" i="1">
                        <a:solidFill>
                          <a:srgbClr val="5B5854"/>
                        </a:solidFill>
                        <a:latin typeface="Cambria Math" panose="02040503050406030204" pitchFamily="18" charset="0"/>
                      </a:rPr>
                      <m:t>u</m:t>
                    </m:r>
                  </m:e>
                </m:bar>
                <m:r>
                  <a:rPr xmlns:a="http://schemas.openxmlformats.org/drawingml/2006/main" sz="4650" i="1">
                    <a:solidFill>
                      <a:srgbClr val="5B5854"/>
                    </a:solidFill>
                    <a:latin typeface="Cambria Math" panose="02040503050406030204" pitchFamily="18" charset="0"/>
                  </a:rPr>
                  <m:t>(</m:t>
                </m:r>
                <m:r>
                  <a:rPr xmlns:a="http://schemas.openxmlformats.org/drawingml/2006/main" sz="4650" i="1">
                    <a:solidFill>
                      <a:srgbClr val="5B5854"/>
                    </a:solidFill>
                    <a:latin typeface="Cambria Math" panose="02040503050406030204" pitchFamily="18" charset="0"/>
                  </a:rPr>
                  <m:t>θ</m:t>
                </m:r>
                <m:sSup>
                  <m:e>
                    <m:r>
                      <a:rPr xmlns:a="http://schemas.openxmlformats.org/drawingml/2006/main" sz="4650" i="1">
                        <a:solidFill>
                          <a:srgbClr val="5B5854"/>
                        </a:solidFill>
                        <a:latin typeface="Cambria Math" panose="02040503050406030204" pitchFamily="18" charset="0"/>
                      </a:rPr>
                      <m:t>)</m:t>
                    </m:r>
                  </m:e>
                  <m:sup>
                    <m:r>
                      <a:rPr xmlns:a="http://schemas.openxmlformats.org/drawingml/2006/main" sz="4650" i="1">
                        <a:solidFill>
                          <a:srgbClr val="5B5854"/>
                        </a:solidFill>
                        <a:latin typeface="Cambria Math" panose="02040503050406030204" pitchFamily="18" charset="0"/>
                      </a:rPr>
                      <m:t>′</m:t>
                    </m:r>
                  </m:sup>
                </m:sSup>
                <m:r>
                  <a:rPr xmlns:a="http://schemas.openxmlformats.org/drawingml/2006/main" sz="4650" i="1">
                    <a:solidFill>
                      <a:srgbClr val="5B5854"/>
                    </a:solidFill>
                    <a:latin typeface="Cambria Math" panose="02040503050406030204" pitchFamily="18" charset="0"/>
                  </a:rPr>
                  <m:t>[</m:t>
                </m:r>
                <m:r>
                  <a:rPr xmlns:a="http://schemas.openxmlformats.org/drawingml/2006/main" sz="4650" i="1">
                    <a:solidFill>
                      <a:srgbClr val="5B5854"/>
                    </a:solidFill>
                    <a:latin typeface="Cambria Math" panose="02040503050406030204" pitchFamily="18" charset="0"/>
                  </a:rPr>
                  <m:t>V</m:t>
                </m:r>
                <m:r>
                  <a:rPr xmlns:a="http://schemas.openxmlformats.org/drawingml/2006/main" sz="4650" i="1">
                    <a:solidFill>
                      <a:srgbClr val="5B5854"/>
                    </a:solidFill>
                    <a:latin typeface="Cambria Math" panose="02040503050406030204" pitchFamily="18" charset="0"/>
                  </a:rPr>
                  <m:t>(</m:t>
                </m:r>
                <m:bar>
                  <m:barPr>
                    <m:ctrlPr>
                      <a:rPr xmlns:a="http://schemas.openxmlformats.org/drawingml/2006/main" sz="4650" i="1">
                        <a:solidFill>
                          <a:srgbClr val="5B5854"/>
                        </a:solidFill>
                        <a:latin typeface="Cambria Math" panose="02040503050406030204" pitchFamily="18" charset="0"/>
                      </a:rPr>
                    </m:ctrlPr>
                    <m:pos m:val="top"/>
                  </m:barPr>
                  <m:e>
                    <m:r>
                      <a:rPr xmlns:a="http://schemas.openxmlformats.org/drawingml/2006/main" sz="4650" i="1">
                        <a:solidFill>
                          <a:srgbClr val="5B5854"/>
                        </a:solidFill>
                        <a:latin typeface="Cambria Math" panose="02040503050406030204" pitchFamily="18" charset="0"/>
                      </a:rPr>
                      <m:t>y</m:t>
                    </m:r>
                  </m:e>
                </m:bar>
                <m:r>
                  <a:rPr xmlns:a="http://schemas.openxmlformats.org/drawingml/2006/main" sz="4650" i="1">
                    <a:solidFill>
                      <a:srgbClr val="5B5854"/>
                    </a:solidFill>
                    <a:latin typeface="Cambria Math" panose="02040503050406030204" pitchFamily="18" charset="0"/>
                  </a:rPr>
                  <m:t>)</m:t>
                </m:r>
                <m:r>
                  <a:rPr xmlns:a="http://schemas.openxmlformats.org/drawingml/2006/main" sz="4650" i="1">
                    <a:solidFill>
                      <a:srgbClr val="5B5854"/>
                    </a:solidFill>
                    <a:latin typeface="Cambria Math" panose="02040503050406030204" pitchFamily="18" charset="0"/>
                  </a:rPr>
                  <m:t>+</m:t>
                </m:r>
                <m:sSup>
                  <m:e>
                    <m:r>
                      <a:rPr xmlns:a="http://schemas.openxmlformats.org/drawingml/2006/main" sz="4650" i="1">
                        <a:solidFill>
                          <a:srgbClr val="5B5854"/>
                        </a:solidFill>
                        <a:latin typeface="Cambria Math" panose="02040503050406030204" pitchFamily="18" charset="0"/>
                      </a:rPr>
                      <m:t>α</m:t>
                    </m:r>
                  </m:e>
                  <m:sup>
                    <m:r>
                      <a:rPr xmlns:a="http://schemas.openxmlformats.org/drawingml/2006/main" sz="4650" i="1">
                        <a:solidFill>
                          <a:srgbClr val="5B5854"/>
                        </a:solidFill>
                        <a:latin typeface="Cambria Math" panose="02040503050406030204" pitchFamily="18" charset="0"/>
                      </a:rPr>
                      <m:t>2</m:t>
                    </m:r>
                  </m:sup>
                </m:sSup>
                <m:r>
                  <a:rPr xmlns:a="http://schemas.openxmlformats.org/drawingml/2006/main" sz="4650" i="1">
                    <a:solidFill>
                      <a:srgbClr val="5B5854"/>
                    </a:solidFill>
                    <a:latin typeface="Cambria Math" panose="02040503050406030204" pitchFamily="18" charset="0"/>
                  </a:rPr>
                  <m:t>V</m:t>
                </m:r>
                <m:r>
                  <a:rPr xmlns:a="http://schemas.openxmlformats.org/drawingml/2006/main" sz="4650" i="1">
                    <a:solidFill>
                      <a:srgbClr val="5B5854"/>
                    </a:solidFill>
                    <a:latin typeface="Cambria Math" panose="02040503050406030204" pitchFamily="18" charset="0"/>
                  </a:rPr>
                  <m:t>(</m:t>
                </m:r>
                <m:limUpp>
                  <m:e>
                    <m:r>
                      <a:rPr xmlns:a="http://schemas.openxmlformats.org/drawingml/2006/main" sz="4650" i="1">
                        <a:solidFill>
                          <a:srgbClr val="5B5854"/>
                        </a:solidFill>
                        <a:latin typeface="Cambria Math" panose="02040503050406030204" pitchFamily="18" charset="0"/>
                      </a:rPr>
                      <m:t>p</m:t>
                    </m:r>
                  </m:e>
                  <m:lim>
                    <m:r>
                      <a:rPr xmlns:a="http://schemas.openxmlformats.org/drawingml/2006/main" sz="4650" i="1">
                        <a:solidFill>
                          <a:srgbClr val="5B5854"/>
                        </a:solidFill>
                        <a:latin typeface="Cambria Math" panose="02040503050406030204" pitchFamily="18" charset="0"/>
                      </a:rPr>
                      <m:t>̂</m:t>
                    </m:r>
                  </m:lim>
                </m:limUpp>
                <m:r>
                  <a:rPr xmlns:a="http://schemas.openxmlformats.org/drawingml/2006/main" sz="4650" i="1">
                    <a:solidFill>
                      <a:srgbClr val="5B5854"/>
                    </a:solidFill>
                    <a:latin typeface="Cambria Math" panose="02040503050406030204" pitchFamily="18" charset="0"/>
                  </a:rPr>
                  <m:t>)</m:t>
                </m:r>
                <m:sSup>
                  <m:e>
                    <m:r>
                      <a:rPr xmlns:a="http://schemas.openxmlformats.org/drawingml/2006/main" sz="4650" i="1">
                        <a:solidFill>
                          <a:srgbClr val="5B5854"/>
                        </a:solidFill>
                        <a:latin typeface="Cambria Math" panose="02040503050406030204" pitchFamily="18" charset="0"/>
                      </a:rPr>
                      <m:t>]</m:t>
                    </m:r>
                  </m:e>
                  <m:sup>
                    <m:r>
                      <a:rPr xmlns:a="http://schemas.openxmlformats.org/drawingml/2006/main" sz="4650" i="1">
                        <a:solidFill>
                          <a:srgbClr val="5B5854"/>
                        </a:solidFill>
                        <a:latin typeface="Cambria Math" panose="02040503050406030204" pitchFamily="18" charset="0"/>
                      </a:rPr>
                      <m:t>-</m:t>
                    </m:r>
                    <m:r>
                      <a:rPr xmlns:a="http://schemas.openxmlformats.org/drawingml/2006/main" sz="4650" i="1">
                        <a:solidFill>
                          <a:srgbClr val="5B5854"/>
                        </a:solidFill>
                        <a:latin typeface="Cambria Math" panose="02040503050406030204" pitchFamily="18" charset="0"/>
                      </a:rPr>
                      <m:t>1</m:t>
                    </m:r>
                  </m:sup>
                </m:sSup>
                <m:bar>
                  <m:barPr>
                    <m:ctrlPr>
                      <a:rPr xmlns:a="http://schemas.openxmlformats.org/drawingml/2006/main" sz="4650" i="1">
                        <a:solidFill>
                          <a:srgbClr val="5B5854"/>
                        </a:solidFill>
                        <a:latin typeface="Cambria Math" panose="02040503050406030204" pitchFamily="18" charset="0"/>
                      </a:rPr>
                    </m:ctrlPr>
                    <m:pos m:val="top"/>
                  </m:barPr>
                  <m:e>
                    <m:r>
                      <a:rPr xmlns:a="http://schemas.openxmlformats.org/drawingml/2006/main" sz="4650" i="1">
                        <a:solidFill>
                          <a:srgbClr val="5B5854"/>
                        </a:solidFill>
                        <a:latin typeface="Cambria Math" panose="02040503050406030204" pitchFamily="18" charset="0"/>
                      </a:rPr>
                      <m:t>u</m:t>
                    </m:r>
                  </m:e>
                </m:bar>
                <m:r>
                  <a:rPr xmlns:a="http://schemas.openxmlformats.org/drawingml/2006/main" sz="4650" i="1">
                    <a:solidFill>
                      <a:srgbClr val="5B5854"/>
                    </a:solidFill>
                    <a:latin typeface="Cambria Math" panose="02040503050406030204" pitchFamily="18" charset="0"/>
                  </a:rPr>
                  <m:t>(</m:t>
                </m:r>
                <m:r>
                  <a:rPr xmlns:a="http://schemas.openxmlformats.org/drawingml/2006/main" sz="4650" i="1">
                    <a:solidFill>
                      <a:srgbClr val="5B5854"/>
                    </a:solidFill>
                    <a:latin typeface="Cambria Math" panose="02040503050406030204" pitchFamily="18" charset="0"/>
                  </a:rPr>
                  <m:t>θ</m:t>
                </m:r>
                <m:r>
                  <a:rPr xmlns:a="http://schemas.openxmlformats.org/drawingml/2006/main" sz="4650" i="1">
                    <a:solidFill>
                      <a:srgbClr val="5B5854"/>
                    </a:solidFill>
                    <a:latin typeface="Cambria Math" panose="02040503050406030204" pitchFamily="18" charset="0"/>
                  </a:rPr>
                  <m:t>)</m:t>
                </m:r>
                <m:r>
                  <a:rPr xmlns:a="http://schemas.openxmlformats.org/drawingml/2006/main" sz="4650" i="1">
                    <a:solidFill>
                      <a:srgbClr val="5B5854"/>
                    </a:solidFill>
                    <a:latin typeface="Cambria Math" panose="02040503050406030204" pitchFamily="18" charset="0"/>
                  </a:rPr>
                  <m:t>=</m:t>
                </m:r>
                <m:r>
                  <a:rPr xmlns:a="http://schemas.openxmlformats.org/drawingml/2006/main" sz="4650" i="1">
                    <a:solidFill>
                      <a:srgbClr val="5B5854"/>
                    </a:solidFill>
                    <a:latin typeface="Cambria Math" panose="02040503050406030204" pitchFamily="18" charset="0"/>
                  </a:rPr>
                  <m:t>m</m:t>
                </m:r>
                <m:r>
                  <a:rPr xmlns:a="http://schemas.openxmlformats.org/drawingml/2006/main" sz="4650" i="1">
                    <a:solidFill>
                      <a:srgbClr val="5B5854"/>
                    </a:solidFill>
                    <a:latin typeface="Cambria Math" panose="02040503050406030204" pitchFamily="18" charset="0"/>
                  </a:rPr>
                  <m:t>(</m:t>
                </m:r>
                <m:r>
                  <a:rPr xmlns:a="http://schemas.openxmlformats.org/drawingml/2006/main" sz="4650" i="1">
                    <a:solidFill>
                      <a:srgbClr val="5B5854"/>
                    </a:solidFill>
                    <a:latin typeface="Cambria Math" panose="02040503050406030204" pitchFamily="18" charset="0"/>
                  </a:rPr>
                  <m:t>θ</m:t>
                </m:r>
                <m:r>
                  <a:rPr xmlns:a="http://schemas.openxmlformats.org/drawingml/2006/main" sz="4650" i="1">
                    <a:solidFill>
                      <a:srgbClr val="5B5854"/>
                    </a:solidFill>
                    <a:latin typeface="Cambria Math" panose="02040503050406030204" pitchFamily="18" charset="0"/>
                  </a:rPr>
                  <m:t>)</m:t>
                </m:r>
              </m:oMath>
            </a14:m>
          </a:p>
        </p:txBody>
      </p:sp>
      <p:sp>
        <p:nvSpPr>
          <p:cNvPr id="231" name="Numero diapositiva"/>
          <p:cNvSpPr txBox="1"/>
          <p:nvPr>
            <p:ph type="sldNum" sz="quarter" idx="4294967295"/>
          </p:nvPr>
        </p:nvSpPr>
        <p:spPr>
          <a:xfrm>
            <a:off x="12037668" y="12983939"/>
            <a:ext cx="308664"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33" name="Il primo modello permette di variare l’effetto dello stato di essere veterano sui guadagni per coorte mentre il secondo modello restringe gli effetti stimati per ciascuna coorte.…"/>
          <p:cNvSpPr txBox="1"/>
          <p:nvPr>
            <p:ph type="body" idx="1"/>
          </p:nvPr>
        </p:nvSpPr>
        <p:spPr>
          <a:xfrm>
            <a:off x="1257300" y="209933"/>
            <a:ext cx="13674828" cy="12147167"/>
          </a:xfrm>
          <a:prstGeom prst="rect">
            <a:avLst/>
          </a:prstGeom>
        </p:spPr>
        <p:txBody>
          <a:bodyPr/>
          <a:lstStyle/>
          <a:p>
            <a:pPr marL="477519" indent="-477519" defTabSz="608837">
              <a:spcBef>
                <a:spcPts val="4500"/>
              </a:spcBef>
              <a:defRPr spc="78" sz="3948"/>
            </a:pPr>
            <a:r>
              <a:t>Il primo modello permette di variare l’effetto dello stato di essere veterano sui guadagni per coorte mentre il secondo modello restringe gli effetti stimati per ciascuna coorte.</a:t>
            </a:r>
          </a:p>
          <a:p>
            <a:pPr marL="477519" indent="-477519" defTabSz="608837">
              <a:spcBef>
                <a:spcPts val="4500"/>
              </a:spcBef>
              <a:defRPr spc="78" sz="3948"/>
            </a:pPr>
            <a:r>
              <a:t>I risultati in tabella 3 mostrano che i veterani bianchi nati tra il 1950 2 il 1952 hanno riscontrato una perdita di guadagno annuo costante tra i 1500 e i 2100 $ e questi stimatori sono simili a quelli di Wald calcolati in precedenza.</a:t>
            </a:r>
          </a:p>
          <a:p>
            <a:pPr marL="477519" indent="-477519" defTabSz="608837">
              <a:spcBef>
                <a:spcPts val="4500"/>
              </a:spcBef>
              <a:defRPr spc="78" sz="3948"/>
            </a:pPr>
            <a:r>
              <a:t>Anche se molte delle stime fatte non sono statisticamente rilevanti per coorti singole nel primo modello, se combiniamo le stime per persone bianche nei due modelli otteniamo delle stime che sono circa il doppio dei rispettivi errori standard.</a:t>
            </a:r>
          </a:p>
          <a:p>
            <a:pPr marL="477519" indent="-477519" defTabSz="608837">
              <a:spcBef>
                <a:spcPts val="4500"/>
              </a:spcBef>
              <a:defRPr spc="78" sz="3948"/>
            </a:pPr>
            <a:r>
              <a:t>Per le persone di colore non si ha questa evidenza.</a:t>
            </a:r>
          </a:p>
        </p:txBody>
      </p:sp>
      <p:pic>
        <p:nvPicPr>
          <p:cNvPr id="234" name="Schermata 2021-04-07 alle 10.18.25.png" descr="Schermata 2021-04-07 alle 10.18.25.png"/>
          <p:cNvPicPr>
            <a:picLocks noChangeAspect="1"/>
          </p:cNvPicPr>
          <p:nvPr/>
        </p:nvPicPr>
        <p:blipFill>
          <a:blip r:embed="rId2">
            <a:extLst/>
          </a:blip>
          <a:stretch>
            <a:fillRect/>
          </a:stretch>
        </p:blipFill>
        <p:spPr>
          <a:xfrm>
            <a:off x="14981024" y="471430"/>
            <a:ext cx="9145923" cy="11624173"/>
          </a:xfrm>
          <a:prstGeom prst="rect">
            <a:avLst/>
          </a:prstGeom>
          <a:ln w="12700">
            <a:miter lim="400000"/>
          </a:ln>
        </p:spPr>
      </p:pic>
      <p:sp>
        <p:nvSpPr>
          <p:cNvPr id="235" name="Tabella 3:  Two_stage Instrumental Estimates. La tabella mostra le stime dell’effetto del servizio militare sulla media dei guadagni 1981-1984 in $"/>
          <p:cNvSpPr txBox="1"/>
          <p:nvPr/>
        </p:nvSpPr>
        <p:spPr>
          <a:xfrm>
            <a:off x="15137834" y="12090466"/>
            <a:ext cx="9031248" cy="134944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defRPr sz="2500"/>
            </a:lvl1pPr>
          </a:lstStyle>
          <a:p>
            <a:pPr/>
            <a:r>
              <a:t>Tabella 3:  Two_stage Instrumental Estimates. La tabella mostra le stime dell’effetto del servizio militare sulla media dei guadagni 1981-1984 in $</a:t>
            </a:r>
          </a:p>
        </p:txBody>
      </p:sp>
      <p:sp>
        <p:nvSpPr>
          <p:cNvPr id="236" name="Numero diapositiva"/>
          <p:cNvSpPr txBox="1"/>
          <p:nvPr>
            <p:ph type="sldNum" sz="quarter" idx="4294967295"/>
          </p:nvPr>
        </p:nvSpPr>
        <p:spPr>
          <a:xfrm>
            <a:off x="12037668" y="12983939"/>
            <a:ext cx="308664"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ezione I"/>
          <p:cNvSpPr txBox="1"/>
          <p:nvPr>
            <p:ph type="title"/>
          </p:nvPr>
        </p:nvSpPr>
        <p:spPr>
          <a:xfrm>
            <a:off x="1257300" y="3730385"/>
            <a:ext cx="8483601" cy="2445229"/>
          </a:xfrm>
          <a:prstGeom prst="rect">
            <a:avLst/>
          </a:prstGeom>
        </p:spPr>
        <p:txBody>
          <a:bodyPr/>
          <a:lstStyle>
            <a:lvl1pPr>
              <a:defRPr spc="200"/>
            </a:lvl1pPr>
          </a:lstStyle>
          <a:p>
            <a:pPr/>
            <a:r>
              <a:t>Sezione I</a:t>
            </a:r>
          </a:p>
        </p:txBody>
      </p:sp>
      <p:sp>
        <p:nvSpPr>
          <p:cNvPr id="164" name="Background dei dati"/>
          <p:cNvSpPr txBox="1"/>
          <p:nvPr>
            <p:ph type="body" sz="quarter" idx="1"/>
          </p:nvPr>
        </p:nvSpPr>
        <p:spPr>
          <a:xfrm>
            <a:off x="1257300" y="6421751"/>
            <a:ext cx="8483601" cy="1101099"/>
          </a:xfrm>
          <a:prstGeom prst="rect">
            <a:avLst/>
          </a:prstGeom>
        </p:spPr>
        <p:txBody>
          <a:bodyPr/>
          <a:lstStyle>
            <a:lvl1pPr defTabSz="608837">
              <a:defRPr spc="100" sz="5400"/>
            </a:lvl1pPr>
          </a:lstStyle>
          <a:p>
            <a:pPr/>
            <a:r>
              <a:t>Background dei dati</a:t>
            </a:r>
          </a:p>
        </p:txBody>
      </p:sp>
      <p:pic>
        <p:nvPicPr>
          <p:cNvPr id="165" name="Schermata 2021-04-01 alle 16.06.58.png" descr="Schermata 2021-04-01 alle 16.06.58.png"/>
          <p:cNvPicPr>
            <a:picLocks noChangeAspect="1"/>
          </p:cNvPicPr>
          <p:nvPr/>
        </p:nvPicPr>
        <p:blipFill>
          <a:blip r:embed="rId2">
            <a:extLst/>
          </a:blip>
          <a:stretch>
            <a:fillRect/>
          </a:stretch>
        </p:blipFill>
        <p:spPr>
          <a:xfrm>
            <a:off x="10269473" y="2618222"/>
            <a:ext cx="13039854" cy="8069217"/>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38" name="Il test di over-identification statistica ripotato in tabella 3 mostra valori inferiori ai propri gradi di libertà indicando che i residui non sono correlati con le variabili strumentali della lotteria. Valori piccoli su test statistici indicano una bass"/>
          <p:cNvSpPr txBox="1"/>
          <p:nvPr>
            <p:ph type="body" idx="1"/>
          </p:nvPr>
        </p:nvSpPr>
        <p:spPr>
          <a:prstGeom prst="rect">
            <a:avLst/>
          </a:prstGeom>
        </p:spPr>
        <p:txBody>
          <a:bodyPr/>
          <a:lstStyle/>
          <a:p>
            <a:pPr/>
            <a:r>
              <a:t>Il test di over-identification statistica ripotato in tabella 3 mostra valori inferiori ai propri gradi di libertà indicando che i residui non sono correlati con le variabili strumentali della lotteria. Valori piccoli su test statistici indicano una bassa veridicità del test in un contesto con così tanti gradi di libertà.</a:t>
            </a:r>
          </a:p>
          <a:p>
            <a:pPr/>
            <a:r>
              <a:t>Il </a:t>
            </a:r>
            <a14:m>
              <m:oMath>
                <m:sSup>
                  <m:e>
                    <m:r>
                      <a:rPr xmlns:a="http://schemas.openxmlformats.org/drawingml/2006/main" sz="4200" i="1">
                        <a:solidFill>
                          <a:srgbClr val="5B5854"/>
                        </a:solidFill>
                        <a:latin typeface="Cambria Math" panose="02040503050406030204" pitchFamily="18" charset="0"/>
                      </a:rPr>
                      <m:t>χ</m:t>
                    </m:r>
                  </m:e>
                  <m:sup>
                    <m:r>
                      <a:rPr xmlns:a="http://schemas.openxmlformats.org/drawingml/2006/main" sz="4200" i="1">
                        <a:solidFill>
                          <a:srgbClr val="5B5854"/>
                        </a:solidFill>
                        <a:latin typeface="Cambria Math" panose="02040503050406030204" pitchFamily="18" charset="0"/>
                      </a:rPr>
                      <m:t>2</m:t>
                    </m:r>
                  </m:sup>
                </m:sSup>
              </m:oMath>
            </a14:m>
            <a:r>
              <a:t> calcolato in tabella è calcolato sottraendo il test statistico del primo modello col secondo e fornisce un test </a:t>
            </a:r>
            <a14:m>
              <m:oMath>
                <m:sSup>
                  <m:e>
                    <m:r>
                      <a:rPr xmlns:a="http://schemas.openxmlformats.org/drawingml/2006/main" sz="4200" i="1">
                        <a:solidFill>
                          <a:srgbClr val="5B5854"/>
                        </a:solidFill>
                        <a:latin typeface="Cambria Math" panose="02040503050406030204" pitchFamily="18" charset="0"/>
                      </a:rPr>
                      <m:t>χ</m:t>
                    </m:r>
                  </m:e>
                  <m:sup>
                    <m:r>
                      <a:rPr xmlns:a="http://schemas.openxmlformats.org/drawingml/2006/main" sz="4200" i="1">
                        <a:solidFill>
                          <a:srgbClr val="5B5854"/>
                        </a:solidFill>
                        <a:latin typeface="Cambria Math" panose="02040503050406030204" pitchFamily="18" charset="0"/>
                      </a:rPr>
                      <m:t>2</m:t>
                    </m:r>
                  </m:sup>
                </m:sSup>
              </m:oMath>
            </a14:m>
            <a:r>
              <a:t> con la restrizione di avere uguali effetti del trattamento tra le coorti. Nessuno dei test </a:t>
            </a:r>
            <a14:m>
              <m:oMath>
                <m:sSup>
                  <m:e>
                    <m:r>
                      <a:rPr xmlns:a="http://schemas.openxmlformats.org/drawingml/2006/main" sz="4200" i="1">
                        <a:solidFill>
                          <a:srgbClr val="5B5854"/>
                        </a:solidFill>
                        <a:latin typeface="Cambria Math" panose="02040503050406030204" pitchFamily="18" charset="0"/>
                      </a:rPr>
                      <m:t>χ</m:t>
                    </m:r>
                  </m:e>
                  <m:sup>
                    <m:r>
                      <a:rPr xmlns:a="http://schemas.openxmlformats.org/drawingml/2006/main" sz="4200" i="1">
                        <a:solidFill>
                          <a:srgbClr val="5B5854"/>
                        </a:solidFill>
                        <a:latin typeface="Cambria Math" panose="02040503050406030204" pitchFamily="18" charset="0"/>
                      </a:rPr>
                      <m:t>2</m:t>
                    </m:r>
                  </m:sup>
                </m:sSup>
              </m:oMath>
            </a14:m>
            <a:r>
              <a:t> è maggiore delle corrispondenti statistiche del primo modello il che indica che l’effetto del trattamento non sono statisticamente diversi tra le coorti.</a:t>
            </a:r>
          </a:p>
        </p:txBody>
      </p:sp>
      <p:sp>
        <p:nvSpPr>
          <p:cNvPr id="239" name="Numero diapositiva"/>
          <p:cNvSpPr txBox="1"/>
          <p:nvPr>
            <p:ph type="sldNum" sz="quarter" idx="4294967295"/>
          </p:nvPr>
        </p:nvSpPr>
        <p:spPr>
          <a:xfrm>
            <a:off x="12037668" y="12983939"/>
            <a:ext cx="308664"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Sezione iv"/>
          <p:cNvSpPr txBox="1"/>
          <p:nvPr>
            <p:ph type="title"/>
          </p:nvPr>
        </p:nvSpPr>
        <p:spPr>
          <a:xfrm>
            <a:off x="783364" y="3902269"/>
            <a:ext cx="8483601" cy="2413675"/>
          </a:xfrm>
          <a:prstGeom prst="rect">
            <a:avLst/>
          </a:prstGeom>
        </p:spPr>
        <p:txBody>
          <a:bodyPr/>
          <a:lstStyle/>
          <a:p>
            <a:pPr/>
            <a:r>
              <a:t>Sezione iv</a:t>
            </a:r>
          </a:p>
        </p:txBody>
      </p:sp>
      <p:sp>
        <p:nvSpPr>
          <p:cNvPr id="242" name="Servizio militare e perdita di esperienza nel mercato del lavoro( civile)"/>
          <p:cNvSpPr txBox="1"/>
          <p:nvPr>
            <p:ph type="body" sz="quarter" idx="1"/>
          </p:nvPr>
        </p:nvSpPr>
        <p:spPr>
          <a:xfrm>
            <a:off x="783364" y="6346482"/>
            <a:ext cx="8483601" cy="1905001"/>
          </a:xfrm>
          <a:prstGeom prst="rect">
            <a:avLst/>
          </a:prstGeom>
        </p:spPr>
        <p:txBody>
          <a:bodyPr/>
          <a:lstStyle>
            <a:lvl1pPr defTabSz="401574">
              <a:defRPr spc="71" sz="3596"/>
            </a:lvl1pPr>
          </a:lstStyle>
          <a:p>
            <a:pPr/>
            <a:r>
              <a:t>Servizio militare e perdita di esperienza nel mercato del lavoro( civile)</a:t>
            </a:r>
          </a:p>
        </p:txBody>
      </p:sp>
      <p:pic>
        <p:nvPicPr>
          <p:cNvPr id="243" name="Schermata 2021-04-07 alle 10.38.54.png" descr="Schermata 2021-04-07 alle 10.38.54.png"/>
          <p:cNvPicPr>
            <a:picLocks noChangeAspect="1"/>
          </p:cNvPicPr>
          <p:nvPr/>
        </p:nvPicPr>
        <p:blipFill>
          <a:blip r:embed="rId2">
            <a:extLst/>
          </a:blip>
          <a:stretch>
            <a:fillRect/>
          </a:stretch>
        </p:blipFill>
        <p:spPr>
          <a:xfrm>
            <a:off x="11454199" y="2994821"/>
            <a:ext cx="11054335" cy="7726358"/>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La spiegazione più semplice per una penalità di guadagno di un veterano è che l’esperienza ottenuta in ambito militare sia un misero sostituto rispetto all’esperienza lavorativa di un civile.…"/>
          <p:cNvSpPr txBox="1"/>
          <p:nvPr>
            <p:ph type="body" idx="1"/>
          </p:nvPr>
        </p:nvSpPr>
        <p:spPr>
          <a:xfrm>
            <a:off x="1257300" y="1606550"/>
            <a:ext cx="21869400" cy="10502901"/>
          </a:xfrm>
          <a:prstGeom prst="rect">
            <a:avLst/>
          </a:prstGeom>
        </p:spPr>
        <p:txBody>
          <a:bodyPr/>
          <a:lstStyle/>
          <a:p>
            <a:pPr/>
            <a:r>
              <a:t>La spiegazione più semplice per una penalità di guadagno di un veterano è che l’esperienza ottenuta in ambito militare sia un misero sostituto rispetto all’esperienza lavorativa di un civile.</a:t>
            </a:r>
          </a:p>
          <a:p>
            <a:pPr/>
            <a:r>
              <a:t>Griliches e Mason hanno dimostrato che più tempo si è militari meno guadagnano i veterani rispetto ai non veterani. </a:t>
            </a:r>
          </a:p>
          <a:p>
            <a:pPr/>
            <a:r>
              <a:t>In questo articolo è stato sviluppato un test di ipotesi di perdita di esperienza usando la forma funzionale comunemente usata negli studi sul capitale umano</a:t>
            </a:r>
          </a:p>
        </p:txBody>
      </p:sp>
      <p:sp>
        <p:nvSpPr>
          <p:cNvPr id="246" name="Numero diapositiva"/>
          <p:cNvSpPr txBox="1"/>
          <p:nvPr>
            <p:ph type="sldNum" sz="quarter" idx="4294967295"/>
          </p:nvPr>
        </p:nvSpPr>
        <p:spPr>
          <a:xfrm>
            <a:off x="11954029" y="12983939"/>
            <a:ext cx="475942"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48" name="Adattando la funzione dei guadagni del capitale umano al nostro problema, i guadagni dell’individuo i nella coorte c al tempo t può essere scritta come:…"/>
          <p:cNvSpPr txBox="1"/>
          <p:nvPr>
            <p:ph type="body" idx="1"/>
          </p:nvPr>
        </p:nvSpPr>
        <p:spPr>
          <a:prstGeom prst="rect">
            <a:avLst/>
          </a:prstGeom>
        </p:spPr>
        <p:txBody>
          <a:bodyPr/>
          <a:lstStyle/>
          <a:p>
            <a:pPr/>
            <a:r>
              <a:t>Adattando la funzione dei guadagni del capitale umano al nostro problema, i guadagni dell’individuo i nella coorte c al tempo t può essere scritta come:</a:t>
            </a:r>
          </a:p>
          <a:p>
            <a:pPr marL="0" indent="0" algn="ctr">
              <a:buSzTx/>
              <a:buNone/>
            </a:pPr>
            <a:r>
              <a:t>Equazione 5: </a:t>
            </a:r>
            <a14:m>
              <m:oMath>
                <m:sSub>
                  <m:e>
                    <m:r>
                      <a:rPr xmlns:a="http://schemas.openxmlformats.org/drawingml/2006/main" sz="4600" i="1">
                        <a:solidFill>
                          <a:srgbClr val="5B5854"/>
                        </a:solidFill>
                        <a:latin typeface="Cambria Math" panose="02040503050406030204" pitchFamily="18" charset="0"/>
                      </a:rPr>
                      <m:t>y</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r>
                      <a:rPr xmlns:a="http://schemas.openxmlformats.org/drawingml/2006/main" sz="4600" i="1">
                        <a:solidFill>
                          <a:srgbClr val="5B5854"/>
                        </a:solidFill>
                        <a:latin typeface="Cambria Math" panose="02040503050406030204" pitchFamily="18" charset="0"/>
                      </a:rPr>
                      <m:t>i</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δ</m:t>
                    </m:r>
                  </m:e>
                  <m:sub>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w</m:t>
                    </m:r>
                  </m:e>
                  <m:sub>
                    <m:r>
                      <a:rPr xmlns:a="http://schemas.openxmlformats.org/drawingml/2006/main" sz="4600" i="1">
                        <a:solidFill>
                          <a:srgbClr val="5B5854"/>
                        </a:solidFill>
                        <a:latin typeface="Cambria Math" panose="02040503050406030204" pitchFamily="18" charset="0"/>
                      </a:rPr>
                      <m:t>i</m:t>
                    </m:r>
                  </m:sub>
                </m:sSub>
                <m:sSub>
                  <m:e>
                    <m:r>
                      <a:rPr xmlns:a="http://schemas.openxmlformats.org/drawingml/2006/main" sz="4600" i="1">
                        <a:solidFill>
                          <a:srgbClr val="5B5854"/>
                        </a:solidFill>
                        <a:latin typeface="Cambria Math" panose="02040503050406030204" pitchFamily="18" charset="0"/>
                      </a:rPr>
                      <m:t>δ</m:t>
                    </m:r>
                  </m:e>
                  <m:sub>
                    <m:r>
                      <a:rPr xmlns:a="http://schemas.openxmlformats.org/drawingml/2006/main" sz="4600" i="1">
                        <a:solidFill>
                          <a:srgbClr val="5B5854"/>
                        </a:solidFill>
                        <a:latin typeface="Cambria Math" panose="02040503050406030204" pitchFamily="18" charset="0"/>
                      </a:rPr>
                      <m:t>0</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0</m:t>
                    </m:r>
                  </m:sub>
                </m:sSub>
                <m:sSub>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i</m:t>
                    </m:r>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γ</m:t>
                </m:r>
                <m:sSubSup>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i</m:t>
                    </m:r>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up>
                    <m:r>
                      <a:rPr xmlns:a="http://schemas.openxmlformats.org/drawingml/2006/main" sz="4600" i="1">
                        <a:solidFill>
                          <a:srgbClr val="5B5854"/>
                        </a:solidFill>
                        <a:latin typeface="Cambria Math" panose="02040503050406030204" pitchFamily="18" charset="0"/>
                      </a:rPr>
                      <m:t>2</m:t>
                    </m:r>
                  </m:sup>
                </m:sSubSup>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u</m:t>
                    </m:r>
                  </m:e>
                  <m:sub>
                    <m:r>
                      <a:rPr xmlns:a="http://schemas.openxmlformats.org/drawingml/2006/main" sz="4600" i="1">
                        <a:solidFill>
                          <a:srgbClr val="5B5854"/>
                        </a:solidFill>
                        <a:latin typeface="Cambria Math" panose="02040503050406030204" pitchFamily="18" charset="0"/>
                      </a:rPr>
                      <m:t>i</m:t>
                    </m:r>
                    <m:r>
                      <a:rPr xmlns:a="http://schemas.openxmlformats.org/drawingml/2006/main" sz="4600" i="1">
                        <a:solidFill>
                          <a:srgbClr val="5B5854"/>
                        </a:solidFill>
                        <a:latin typeface="Cambria Math" panose="02040503050406030204" pitchFamily="18" charset="0"/>
                      </a:rPr>
                      <m:t>t</m:t>
                    </m:r>
                  </m:sub>
                </m:sSub>
              </m:oMath>
            </a14:m>
          </a:p>
          <a:p>
            <a:pPr marL="1016000"/>
            <a:r>
              <a:t>Dove ora </a:t>
            </a:r>
            <a14:m>
              <m:oMath>
                <m:sSub>
                  <m:e>
                    <m:r>
                      <a:rPr xmlns:a="http://schemas.openxmlformats.org/drawingml/2006/main" sz="4500" i="1">
                        <a:solidFill>
                          <a:srgbClr val="5B5854"/>
                        </a:solidFill>
                        <a:latin typeface="Cambria Math" panose="02040503050406030204" pitchFamily="18" charset="0"/>
                      </a:rPr>
                      <m:t>y</m:t>
                    </m:r>
                  </m:e>
                  <m:sub>
                    <m:r>
                      <a:rPr xmlns:a="http://schemas.openxmlformats.org/drawingml/2006/main" sz="4500" i="1">
                        <a:solidFill>
                          <a:srgbClr val="5B5854"/>
                        </a:solidFill>
                        <a:latin typeface="Cambria Math" panose="02040503050406030204" pitchFamily="18" charset="0"/>
                      </a:rPr>
                      <m:t>i</m:t>
                    </m:r>
                    <m:r>
                      <a:rPr xmlns:a="http://schemas.openxmlformats.org/drawingml/2006/main" sz="4500" i="1">
                        <a:solidFill>
                          <a:srgbClr val="5B5854"/>
                        </a:solidFill>
                        <a:latin typeface="Cambria Math" panose="02040503050406030204" pitchFamily="18" charset="0"/>
                      </a:rPr>
                      <m:t>c</m:t>
                    </m:r>
                    <m:r>
                      <a:rPr xmlns:a="http://schemas.openxmlformats.org/drawingml/2006/main" sz="4500" i="1">
                        <a:solidFill>
                          <a:srgbClr val="5B5854"/>
                        </a:solidFill>
                        <a:latin typeface="Cambria Math" panose="02040503050406030204" pitchFamily="18" charset="0"/>
                      </a:rPr>
                      <m:t>t</m:t>
                    </m:r>
                  </m:sub>
                </m:sSub>
              </m:oMath>
            </a14:m>
            <a:r>
              <a:t> indica i log-earnings, </a:t>
            </a:r>
            <a14:m>
              <m:oMath>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0</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γ</m:t>
                </m:r>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δ</m:t>
                    </m:r>
                  </m:e>
                  <m:sub>
                    <m:r>
                      <a:rPr xmlns:a="http://schemas.openxmlformats.org/drawingml/2006/main" sz="4600" i="1">
                        <a:solidFill>
                          <a:srgbClr val="5B5854"/>
                        </a:solidFill>
                        <a:latin typeface="Cambria Math" panose="02040503050406030204" pitchFamily="18" charset="0"/>
                      </a:rPr>
                      <m:t>0</m:t>
                    </m:r>
                  </m:sub>
                </m:sSub>
              </m:oMath>
            </a14:m>
            <a:r>
              <a:t> sono parametri e </a:t>
            </a:r>
            <a14:m>
              <m:oMath>
                <m:sSub>
                  <m:e>
                    <m:r>
                      <a:rPr xmlns:a="http://schemas.openxmlformats.org/drawingml/2006/main" sz="4450" i="1">
                        <a:solidFill>
                          <a:srgbClr val="5B5854"/>
                        </a:solidFill>
                        <a:latin typeface="Cambria Math" panose="02040503050406030204" pitchFamily="18" charset="0"/>
                      </a:rPr>
                      <m:t>x</m:t>
                    </m:r>
                  </m:e>
                  <m:sub>
                    <m:r>
                      <a:rPr xmlns:a="http://schemas.openxmlformats.org/drawingml/2006/main" sz="4450" i="1">
                        <a:solidFill>
                          <a:srgbClr val="5B5854"/>
                        </a:solidFill>
                        <a:latin typeface="Cambria Math" panose="02040503050406030204" pitchFamily="18" charset="0"/>
                      </a:rPr>
                      <m:t>i</m:t>
                    </m:r>
                    <m:r>
                      <a:rPr xmlns:a="http://schemas.openxmlformats.org/drawingml/2006/main" sz="4450" i="1">
                        <a:solidFill>
                          <a:srgbClr val="5B5854"/>
                        </a:solidFill>
                        <a:latin typeface="Cambria Math" panose="02040503050406030204" pitchFamily="18" charset="0"/>
                      </a:rPr>
                      <m:t>c</m:t>
                    </m:r>
                    <m:r>
                      <a:rPr xmlns:a="http://schemas.openxmlformats.org/drawingml/2006/main" sz="4450" i="1">
                        <a:solidFill>
                          <a:srgbClr val="5B5854"/>
                        </a:solidFill>
                        <a:latin typeface="Cambria Math" panose="02040503050406030204" pitchFamily="18" charset="0"/>
                      </a:rPr>
                      <m:t>t</m:t>
                    </m:r>
                  </m:sub>
                </m:sSub>
              </m:oMath>
            </a14:m>
            <a:r>
              <a:t> è l’esperienza lavorativa civile dell’individuo i nella coorte c al tempo t che qui è uguale a </a:t>
            </a:r>
            <a14:m>
              <m:oMath>
                <m:r>
                  <a:rPr xmlns:a="http://schemas.openxmlformats.org/drawingml/2006/main" sz="4700" i="1">
                    <a:solidFill>
                      <a:srgbClr val="5B5854"/>
                    </a:solidFill>
                    <a:latin typeface="Cambria Math" panose="02040503050406030204" pitchFamily="18" charset="0"/>
                  </a:rPr>
                  <m:t>[</m:t>
                </m:r>
                <m:r>
                  <a:rPr xmlns:a="http://schemas.openxmlformats.org/drawingml/2006/main" sz="4700" i="1">
                    <a:solidFill>
                      <a:srgbClr val="5B5854"/>
                    </a:solidFill>
                    <a:latin typeface="Cambria Math" panose="02040503050406030204" pitchFamily="18" charset="0"/>
                  </a:rPr>
                  <m:t>t</m:t>
                </m:r>
                <m:r>
                  <a:rPr xmlns:a="http://schemas.openxmlformats.org/drawingml/2006/main" sz="4700" i="1">
                    <a:solidFill>
                      <a:srgbClr val="5B5854"/>
                    </a:solidFill>
                    <a:latin typeface="Cambria Math" panose="02040503050406030204" pitchFamily="18" charset="0"/>
                  </a:rPr>
                  <m:t>-</m:t>
                </m:r>
                <m:r>
                  <a:rPr xmlns:a="http://schemas.openxmlformats.org/drawingml/2006/main" sz="4700" i="1">
                    <a:solidFill>
                      <a:srgbClr val="5B5854"/>
                    </a:solidFill>
                    <a:latin typeface="Cambria Math" panose="02040503050406030204" pitchFamily="18" charset="0"/>
                  </a:rPr>
                  <m:t>(</m:t>
                </m:r>
                <m:r>
                  <a:rPr xmlns:a="http://schemas.openxmlformats.org/drawingml/2006/main" sz="4700" i="1">
                    <a:solidFill>
                      <a:srgbClr val="5B5854"/>
                    </a:solidFill>
                    <a:latin typeface="Cambria Math" panose="02040503050406030204" pitchFamily="18" charset="0"/>
                  </a:rPr>
                  <m:t>c</m:t>
                </m:r>
                <m:r>
                  <a:rPr xmlns:a="http://schemas.openxmlformats.org/drawingml/2006/main" sz="4700" i="1">
                    <a:solidFill>
                      <a:srgbClr val="5B5854"/>
                    </a:solidFill>
                    <a:latin typeface="Cambria Math" panose="02040503050406030204" pitchFamily="18" charset="0"/>
                  </a:rPr>
                  <m:t>+</m:t>
                </m:r>
                <m:r>
                  <a:rPr xmlns:a="http://schemas.openxmlformats.org/drawingml/2006/main" sz="4700" i="1">
                    <a:solidFill>
                      <a:srgbClr val="5B5854"/>
                    </a:solidFill>
                    <a:latin typeface="Cambria Math" panose="02040503050406030204" pitchFamily="18" charset="0"/>
                  </a:rPr>
                  <m:t>18</m:t>
                </m:r>
                <m:r>
                  <a:rPr xmlns:a="http://schemas.openxmlformats.org/drawingml/2006/main" sz="4700" i="1">
                    <a:solidFill>
                      <a:srgbClr val="5B5854"/>
                    </a:solidFill>
                    <a:latin typeface="Cambria Math" panose="02040503050406030204" pitchFamily="18" charset="0"/>
                  </a:rPr>
                  <m:t>)</m:t>
                </m:r>
                <m:r>
                  <a:rPr xmlns:a="http://schemas.openxmlformats.org/drawingml/2006/main" sz="4700" i="1">
                    <a:solidFill>
                      <a:srgbClr val="5B5854"/>
                    </a:solidFill>
                    <a:latin typeface="Cambria Math" panose="02040503050406030204" pitchFamily="18" charset="0"/>
                  </a:rPr>
                  <m:t>-</m:t>
                </m:r>
                <m:sSub>
                  <m:e>
                    <m:r>
                      <a:rPr xmlns:a="http://schemas.openxmlformats.org/drawingml/2006/main" sz="4700" i="1">
                        <a:solidFill>
                          <a:srgbClr val="5B5854"/>
                        </a:solidFill>
                        <a:latin typeface="Cambria Math" panose="02040503050406030204" pitchFamily="18" charset="0"/>
                      </a:rPr>
                      <m:t>w</m:t>
                    </m:r>
                  </m:e>
                  <m:sub>
                    <m:r>
                      <a:rPr xmlns:a="http://schemas.openxmlformats.org/drawingml/2006/main" sz="4700" i="1">
                        <a:solidFill>
                          <a:srgbClr val="5B5854"/>
                        </a:solidFill>
                        <a:latin typeface="Cambria Math" panose="02040503050406030204" pitchFamily="18" charset="0"/>
                      </a:rPr>
                      <m:t>i</m:t>
                    </m:r>
                  </m:sub>
                </m:sSub>
                <m:r>
                  <a:rPr xmlns:a="http://schemas.openxmlformats.org/drawingml/2006/main" sz="4700" i="1">
                    <a:solidFill>
                      <a:srgbClr val="5B5854"/>
                    </a:solidFill>
                    <a:latin typeface="Cambria Math" panose="02040503050406030204" pitchFamily="18" charset="0"/>
                  </a:rPr>
                  <m:t>-</m:t>
                </m:r>
                <m:sSub>
                  <m:e>
                    <m:r>
                      <a:rPr xmlns:a="http://schemas.openxmlformats.org/drawingml/2006/main" sz="4700" i="1">
                        <a:solidFill>
                          <a:srgbClr val="5B5854"/>
                        </a:solidFill>
                        <a:latin typeface="Cambria Math" panose="02040503050406030204" pitchFamily="18" charset="0"/>
                      </a:rPr>
                      <m:t>s</m:t>
                    </m:r>
                  </m:e>
                  <m:sub>
                    <m:r>
                      <a:rPr xmlns:a="http://schemas.openxmlformats.org/drawingml/2006/main" sz="4700" i="1">
                        <a:solidFill>
                          <a:srgbClr val="5B5854"/>
                        </a:solidFill>
                        <a:latin typeface="Cambria Math" panose="02040503050406030204" pitchFamily="18" charset="0"/>
                      </a:rPr>
                      <m:t>i</m:t>
                    </m:r>
                  </m:sub>
                </m:sSub>
                <m:r>
                  <a:rPr xmlns:a="http://schemas.openxmlformats.org/drawingml/2006/main" sz="4700" i="1">
                    <a:solidFill>
                      <a:srgbClr val="5B5854"/>
                    </a:solidFill>
                    <a:latin typeface="Cambria Math" panose="02040503050406030204" pitchFamily="18" charset="0"/>
                  </a:rPr>
                  <m:t>l</m:t>
                </m:r>
                <m:r>
                  <a:rPr xmlns:a="http://schemas.openxmlformats.org/drawingml/2006/main" sz="4700" i="1">
                    <a:solidFill>
                      <a:srgbClr val="5B5854"/>
                    </a:solidFill>
                    <a:latin typeface="Cambria Math" panose="02040503050406030204" pitchFamily="18" charset="0"/>
                  </a:rPr>
                  <m:t>]</m:t>
                </m:r>
              </m:oMath>
            </a14:m>
            <a:r>
              <a:t> dove </a:t>
            </a:r>
            <a14:m>
              <m:oMath>
                <m:sSub>
                  <m:e>
                    <m:r>
                      <a:rPr xmlns:a="http://schemas.openxmlformats.org/drawingml/2006/main" sz="4750" i="1">
                        <a:solidFill>
                          <a:srgbClr val="5B5854"/>
                        </a:solidFill>
                        <a:latin typeface="Cambria Math" panose="02040503050406030204" pitchFamily="18" charset="0"/>
                      </a:rPr>
                      <m:t>w</m:t>
                    </m:r>
                  </m:e>
                  <m:sub>
                    <m:r>
                      <a:rPr xmlns:a="http://schemas.openxmlformats.org/drawingml/2006/main" sz="4750" i="1">
                        <a:solidFill>
                          <a:srgbClr val="5B5854"/>
                        </a:solidFill>
                        <a:latin typeface="Cambria Math" panose="02040503050406030204" pitchFamily="18" charset="0"/>
                      </a:rPr>
                      <m:t>i</m:t>
                    </m:r>
                  </m:sub>
                </m:sSub>
              </m:oMath>
            </a14:m>
            <a:r>
              <a:t> è la deviazione dell’iesima persona nel grado di scolarizzazione dalla media e l sono gli anni di esperienza in campo militare per il veterano (</a:t>
            </a:r>
            <a14:m>
              <m:oMath>
                <m:sSub>
                  <m:e>
                    <m:r>
                      <a:rPr xmlns:a="http://schemas.openxmlformats.org/drawingml/2006/main" sz="4850" i="1">
                        <a:solidFill>
                          <a:srgbClr val="5B5854"/>
                        </a:solidFill>
                        <a:latin typeface="Cambria Math" panose="02040503050406030204" pitchFamily="18" charset="0"/>
                      </a:rPr>
                      <m:t>s</m:t>
                    </m:r>
                  </m:e>
                  <m:sub>
                    <m:r>
                      <a:rPr xmlns:a="http://schemas.openxmlformats.org/drawingml/2006/main" sz="4850" i="1">
                        <a:solidFill>
                          <a:srgbClr val="5B5854"/>
                        </a:solidFill>
                        <a:latin typeface="Cambria Math" panose="02040503050406030204" pitchFamily="18" charset="0"/>
                      </a:rPr>
                      <m:t>i</m:t>
                    </m:r>
                  </m:sub>
                </m:sSub>
              </m:oMath>
            </a14:m>
            <a:r>
              <a:t> è la dummy militare 1/0).</a:t>
            </a:r>
          </a:p>
          <a:p>
            <a:pPr marL="1016000"/>
            <a:r>
              <a:t>Assumiamo ora che il grado di scolarizzazione non vari tra i numeri di lotteria e che sia indipendente dalla coorte e assumiamo infine che la scolarizzazione sia indipendente dallo status di veterano.</a:t>
            </a:r>
          </a:p>
        </p:txBody>
      </p:sp>
      <p:sp>
        <p:nvSpPr>
          <p:cNvPr id="249" name="Numero diapositiva"/>
          <p:cNvSpPr txBox="1"/>
          <p:nvPr>
            <p:ph type="sldNum" sz="quarter" idx="4294967295"/>
          </p:nvPr>
        </p:nvSpPr>
        <p:spPr>
          <a:xfrm>
            <a:off x="12037668" y="12983939"/>
            <a:ext cx="308664"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51" name="Usando le variabili dummy strumentali per l’equazione:…"/>
          <p:cNvSpPr txBox="1"/>
          <p:nvPr>
            <p:ph type="body" idx="1"/>
          </p:nvPr>
        </p:nvSpPr>
        <p:spPr>
          <a:prstGeom prst="rect">
            <a:avLst/>
          </a:prstGeom>
        </p:spPr>
        <p:txBody>
          <a:bodyPr/>
          <a:lstStyle/>
          <a:p>
            <a:pPr/>
            <a:r>
              <a:t>Usando le variabili dummy strumentali per l’equazione:</a:t>
            </a:r>
          </a:p>
          <a:p>
            <a:pPr marL="0" indent="0" algn="ctr">
              <a:buSzTx/>
              <a:buNone/>
            </a:pPr>
            <a:r>
              <a:t>Equazione 6 : </a:t>
            </a:r>
            <a14:m>
              <m:oMath>
                <m:sSub>
                  <m:e>
                    <m:r>
                      <a:rPr xmlns:a="http://schemas.openxmlformats.org/drawingml/2006/main" sz="4600" i="1">
                        <a:solidFill>
                          <a:srgbClr val="5B5854"/>
                        </a:solidFill>
                        <a:latin typeface="Cambria Math" panose="02040503050406030204" pitchFamily="18" charset="0"/>
                      </a:rPr>
                      <m:t>y</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r>
                      <a:rPr xmlns:a="http://schemas.openxmlformats.org/drawingml/2006/main" sz="4600" i="1">
                        <a:solidFill>
                          <a:srgbClr val="5B5854"/>
                        </a:solidFill>
                        <a:latin typeface="Cambria Math" panose="02040503050406030204" pitchFamily="18" charset="0"/>
                      </a:rPr>
                      <m:t>i</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δ</m:t>
                    </m:r>
                  </m:e>
                  <m:sub>
                    <m:r>
                      <a:rPr xmlns:a="http://schemas.openxmlformats.org/drawingml/2006/main" sz="4600" i="1">
                        <a:solidFill>
                          <a:srgbClr val="5B5854"/>
                        </a:solidFill>
                        <a:latin typeface="Cambria Math" panose="02040503050406030204" pitchFamily="18" charset="0"/>
                      </a:rPr>
                      <m:t>i</m:t>
                    </m:r>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0</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s</m:t>
                    </m:r>
                  </m:e>
                  <m:sub>
                    <m:r>
                      <a:rPr xmlns:a="http://schemas.openxmlformats.org/drawingml/2006/main" sz="4600" i="1">
                        <a:solidFill>
                          <a:srgbClr val="5B5854"/>
                        </a:solidFill>
                        <a:latin typeface="Cambria Math" panose="02040503050406030204" pitchFamily="18" charset="0"/>
                      </a:rPr>
                      <m:t>i</m:t>
                    </m:r>
                  </m:sub>
                </m:sSub>
                <m:r>
                  <a:rPr xmlns:a="http://schemas.openxmlformats.org/drawingml/2006/main" sz="4600" i="1">
                    <a:solidFill>
                      <a:srgbClr val="5B5854"/>
                    </a:solidFill>
                    <a:latin typeface="Cambria Math" panose="02040503050406030204" pitchFamily="18" charset="0"/>
                  </a:rPr>
                  <m:t>l</m:t>
                </m:r>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γ</m:t>
                </m:r>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s</m:t>
                    </m:r>
                  </m:e>
                  <m:sub>
                    <m:r>
                      <a:rPr xmlns:a="http://schemas.openxmlformats.org/drawingml/2006/main" sz="4600" i="1">
                        <a:solidFill>
                          <a:srgbClr val="5B5854"/>
                        </a:solidFill>
                        <a:latin typeface="Cambria Math" panose="02040503050406030204" pitchFamily="18" charset="0"/>
                      </a:rPr>
                      <m:t>i</m:t>
                    </m:r>
                  </m:sub>
                </m:sSub>
                <m:r>
                  <a:rPr xmlns:a="http://schemas.openxmlformats.org/drawingml/2006/main" sz="4600" i="1">
                    <a:solidFill>
                      <a:srgbClr val="5B5854"/>
                    </a:solidFill>
                    <a:latin typeface="Cambria Math" panose="02040503050406030204" pitchFamily="18" charset="0"/>
                  </a:rPr>
                  <m:t>l</m:t>
                </m:r>
                <m:sSup>
                  <m:e>
                    <m:r>
                      <a:rPr xmlns:a="http://schemas.openxmlformats.org/drawingml/2006/main" sz="4600" i="1">
                        <a:solidFill>
                          <a:srgbClr val="5B5854"/>
                        </a:solidFill>
                        <a:latin typeface="Cambria Math" panose="02040503050406030204" pitchFamily="18" charset="0"/>
                      </a:rPr>
                      <m:t>)</m:t>
                    </m:r>
                  </m:e>
                  <m:sup>
                    <m:r>
                      <a:rPr xmlns:a="http://schemas.openxmlformats.org/drawingml/2006/main" sz="4600" i="1">
                        <a:solidFill>
                          <a:srgbClr val="5B5854"/>
                        </a:solidFill>
                        <a:latin typeface="Cambria Math" panose="02040503050406030204" pitchFamily="18" charset="0"/>
                      </a:rPr>
                      <m:t>2</m:t>
                    </m:r>
                  </m:sup>
                </m:sSup>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2</m:t>
                </m:r>
                <m:r>
                  <a:rPr xmlns:a="http://schemas.openxmlformats.org/drawingml/2006/main" sz="4600" i="1">
                    <a:solidFill>
                      <a:srgbClr val="5B5854"/>
                    </a:solidFill>
                    <a:latin typeface="Cambria Math" panose="02040503050406030204" pitchFamily="18" charset="0"/>
                  </a:rPr>
                  <m:t>γ</m:t>
                </m:r>
                <m:sSub>
                  <m:e>
                    <m:r>
                      <a:rPr xmlns:a="http://schemas.openxmlformats.org/drawingml/2006/main" sz="4600" i="1">
                        <a:solidFill>
                          <a:srgbClr val="5B5854"/>
                        </a:solidFill>
                        <a:latin typeface="Cambria Math" panose="02040503050406030204" pitchFamily="18" charset="0"/>
                      </a:rPr>
                      <m:t>w</m:t>
                    </m:r>
                  </m:e>
                  <m:sub>
                    <m:r>
                      <a:rPr xmlns:a="http://schemas.openxmlformats.org/drawingml/2006/main" sz="4600" i="1">
                        <a:solidFill>
                          <a:srgbClr val="5B5854"/>
                        </a:solidFill>
                        <a:latin typeface="Cambria Math" panose="02040503050406030204" pitchFamily="18" charset="0"/>
                      </a:rPr>
                      <m:t>i</m:t>
                    </m:r>
                  </m:sub>
                </m:sSub>
                <m:sSub>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2</m:t>
                </m:r>
                <m:r>
                  <a:rPr xmlns:a="http://schemas.openxmlformats.org/drawingml/2006/main" sz="4600" i="1">
                    <a:solidFill>
                      <a:srgbClr val="5B5854"/>
                    </a:solidFill>
                    <a:latin typeface="Cambria Math" panose="02040503050406030204" pitchFamily="18" charset="0"/>
                  </a:rPr>
                  <m:t>γ</m:t>
                </m:r>
                <m:r>
                  <a:rPr xmlns:a="http://schemas.openxmlformats.org/drawingml/2006/main" sz="4600" i="1">
                    <a:solidFill>
                      <a:srgbClr val="5B5854"/>
                    </a:solidFill>
                    <a:latin typeface="Cambria Math" panose="02040503050406030204" pitchFamily="18" charset="0"/>
                  </a:rPr>
                  <m:t>l</m:t>
                </m:r>
                <m:sSub>
                  <m:e>
                    <m:r>
                      <a:rPr xmlns:a="http://schemas.openxmlformats.org/drawingml/2006/main" sz="4600" i="1">
                        <a:solidFill>
                          <a:srgbClr val="5B5854"/>
                        </a:solidFill>
                        <a:latin typeface="Cambria Math" panose="02040503050406030204" pitchFamily="18" charset="0"/>
                      </a:rPr>
                      <m:t>w</m:t>
                    </m:r>
                  </m:e>
                  <m:sub>
                    <m:r>
                      <a:rPr xmlns:a="http://schemas.openxmlformats.org/drawingml/2006/main" sz="4600" i="1">
                        <a:solidFill>
                          <a:srgbClr val="5B5854"/>
                        </a:solidFill>
                        <a:latin typeface="Cambria Math" panose="02040503050406030204" pitchFamily="18" charset="0"/>
                      </a:rPr>
                      <m:t>i</m:t>
                    </m:r>
                  </m:sub>
                </m:sSub>
                <m:sSub>
                  <m:e>
                    <m:r>
                      <a:rPr xmlns:a="http://schemas.openxmlformats.org/drawingml/2006/main" sz="4600" i="1">
                        <a:solidFill>
                          <a:srgbClr val="5B5854"/>
                        </a:solidFill>
                        <a:latin typeface="Cambria Math" panose="02040503050406030204" pitchFamily="18" charset="0"/>
                      </a:rPr>
                      <m:t>s</m:t>
                    </m:r>
                  </m:e>
                  <m:sub>
                    <m:r>
                      <a:rPr xmlns:a="http://schemas.openxmlformats.org/drawingml/2006/main" sz="4600" i="1">
                        <a:solidFill>
                          <a:srgbClr val="5B5854"/>
                        </a:solidFill>
                        <a:latin typeface="Cambria Math" panose="02040503050406030204" pitchFamily="18" charset="0"/>
                      </a:rPr>
                      <m:t>i</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u</m:t>
                    </m:r>
                  </m:e>
                  <m:sub>
                    <m:r>
                      <a:rPr xmlns:a="http://schemas.openxmlformats.org/drawingml/2006/main" sz="4600" i="1">
                        <a:solidFill>
                          <a:srgbClr val="5B5854"/>
                        </a:solidFill>
                        <a:latin typeface="Cambria Math" panose="02040503050406030204" pitchFamily="18" charset="0"/>
                      </a:rPr>
                      <m:t>i</m:t>
                    </m:r>
                    <m:r>
                      <a:rPr xmlns:a="http://schemas.openxmlformats.org/drawingml/2006/main" sz="4600" i="1">
                        <a:solidFill>
                          <a:srgbClr val="5B5854"/>
                        </a:solidFill>
                        <a:latin typeface="Cambria Math" panose="02040503050406030204" pitchFamily="18" charset="0"/>
                      </a:rPr>
                      <m:t>t</m:t>
                    </m:r>
                  </m:sub>
                </m:sSub>
              </m:oMath>
            </a14:m>
          </a:p>
          <a:p>
            <a:pPr marL="736600" indent="-228600">
              <a:buSzPct val="100000"/>
            </a:pPr>
            <a:r>
              <a:t> Raggruppando per coorte, anno e numero di lotteria e mediando i log-eranings per i membri della coorte c al tempo t nella cella col numero di lotteria j otteniamo:</a:t>
            </a:r>
          </a:p>
          <a:p>
            <a:pPr marL="0" indent="508000" algn="ctr">
              <a:buSzTx/>
              <a:buNone/>
            </a:pPr>
            <a:r>
              <a:t>Equazione 7: </a:t>
            </a:r>
            <a14:m>
              <m:oMath>
                <m:sSub>
                  <m:e>
                    <m:bar>
                      <m:barPr>
                        <m:ctrlPr>
                          <a:rPr xmlns:a="http://schemas.openxmlformats.org/drawingml/2006/main" sz="4600" i="1">
                            <a:solidFill>
                              <a:srgbClr val="5B5854"/>
                            </a:solidFill>
                            <a:latin typeface="Cambria Math" panose="02040503050406030204" pitchFamily="18" charset="0"/>
                          </a:rPr>
                        </m:ctrlPr>
                        <m:pos m:val="top"/>
                      </m:barPr>
                      <m:e>
                        <m:r>
                          <a:rPr xmlns:a="http://schemas.openxmlformats.org/drawingml/2006/main" sz="4600" i="1">
                            <a:solidFill>
                              <a:srgbClr val="5B5854"/>
                            </a:solidFill>
                            <a:latin typeface="Cambria Math" panose="02040503050406030204" pitchFamily="18" charset="0"/>
                          </a:rPr>
                          <m:t>y</m:t>
                        </m:r>
                      </m:e>
                    </m:ba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r>
                      <a:rPr xmlns:a="http://schemas.openxmlformats.org/drawingml/2006/main" sz="4600" i="1">
                        <a:solidFill>
                          <a:srgbClr val="5B5854"/>
                        </a:solidFill>
                        <a:latin typeface="Cambria Math" panose="02040503050406030204" pitchFamily="18" charset="0"/>
                      </a:rPr>
                      <m:t>j</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δ</m:t>
                    </m:r>
                  </m:e>
                  <m:sub>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0</m:t>
                    </m:r>
                  </m:sub>
                </m:sSub>
                <m:sSub>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γ</m:t>
                </m:r>
                <m:sSubSup>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up>
                    <m:r>
                      <a:rPr xmlns:a="http://schemas.openxmlformats.org/drawingml/2006/main" sz="4600" i="1">
                        <a:solidFill>
                          <a:srgbClr val="5B5854"/>
                        </a:solidFill>
                        <a:latin typeface="Cambria Math" panose="02040503050406030204" pitchFamily="18" charset="0"/>
                      </a:rPr>
                      <m:t>2</m:t>
                    </m:r>
                  </m:sup>
                </m:sSubSup>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0</m:t>
                    </m:r>
                  </m:sub>
                </m:sSub>
                <m:r>
                  <a:rPr xmlns:a="http://schemas.openxmlformats.org/drawingml/2006/main" sz="4600" i="1">
                    <a:solidFill>
                      <a:srgbClr val="5B5854"/>
                    </a:solidFill>
                    <a:latin typeface="Cambria Math" panose="02040503050406030204" pitchFamily="18" charset="0"/>
                  </a:rPr>
                  <m:t>l</m:t>
                </m:r>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γ</m:t>
                </m:r>
                <m:sSup>
                  <m:e>
                    <m:r>
                      <a:rPr xmlns:a="http://schemas.openxmlformats.org/drawingml/2006/main" sz="4600" i="1">
                        <a:solidFill>
                          <a:srgbClr val="5B5854"/>
                        </a:solidFill>
                        <a:latin typeface="Cambria Math" panose="02040503050406030204" pitchFamily="18" charset="0"/>
                      </a:rPr>
                      <m:t>l</m:t>
                    </m:r>
                  </m:e>
                  <m:sup>
                    <m:r>
                      <a:rPr xmlns:a="http://schemas.openxmlformats.org/drawingml/2006/main" sz="4600" i="1">
                        <a:solidFill>
                          <a:srgbClr val="5B5854"/>
                        </a:solidFill>
                        <a:latin typeface="Cambria Math" panose="02040503050406030204" pitchFamily="18" charset="0"/>
                      </a:rPr>
                      <m:t>2</m:t>
                    </m:r>
                  </m:sup>
                </m:sSup>
                <m:r>
                  <a:rPr xmlns:a="http://schemas.openxmlformats.org/drawingml/2006/main" sz="4600" i="1">
                    <a:solidFill>
                      <a:srgbClr val="5B5854"/>
                    </a:solidFill>
                    <a:latin typeface="Cambria Math" panose="02040503050406030204" pitchFamily="18" charset="0"/>
                  </a:rPr>
                  <m:t>]</m:t>
                </m:r>
                <m:sSub>
                  <m:e>
                    <m:limUpp>
                      <m:e>
                        <m:r>
                          <a:rPr xmlns:a="http://schemas.openxmlformats.org/drawingml/2006/main" sz="4600" i="1">
                            <a:solidFill>
                              <a:srgbClr val="5B5854"/>
                            </a:solidFill>
                            <a:latin typeface="Cambria Math" panose="02040503050406030204" pitchFamily="18" charset="0"/>
                          </a:rPr>
                          <m:t>p</m:t>
                        </m:r>
                      </m:e>
                      <m:lim>
                        <m:r>
                          <a:rPr xmlns:a="http://schemas.openxmlformats.org/drawingml/2006/main" sz="4600" i="1">
                            <a:solidFill>
                              <a:srgbClr val="5B5854"/>
                            </a:solidFill>
                            <a:latin typeface="Cambria Math" panose="02040503050406030204" pitchFamily="18" charset="0"/>
                          </a:rPr>
                          <m:t>̂</m:t>
                        </m:r>
                      </m:lim>
                    </m:limUpp>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j</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2</m:t>
                </m:r>
                <m:r>
                  <a:rPr xmlns:a="http://schemas.openxmlformats.org/drawingml/2006/main" sz="4600" i="1">
                    <a:solidFill>
                      <a:srgbClr val="5B5854"/>
                    </a:solidFill>
                    <a:latin typeface="Cambria Math" panose="02040503050406030204" pitchFamily="18" charset="0"/>
                  </a:rPr>
                  <m:t>γ</m:t>
                </m:r>
                <m:r>
                  <a:rPr xmlns:a="http://schemas.openxmlformats.org/drawingml/2006/main" sz="4600" i="1">
                    <a:solidFill>
                      <a:srgbClr val="5B5854"/>
                    </a:solidFill>
                    <a:latin typeface="Cambria Math" panose="02040503050406030204" pitchFamily="18" charset="0"/>
                  </a:rPr>
                  <m:t>l</m:t>
                </m:r>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sSub>
                  <m:e>
                    <m:limUpp>
                      <m:e>
                        <m:r>
                          <a:rPr xmlns:a="http://schemas.openxmlformats.org/drawingml/2006/main" sz="4600" i="1">
                            <a:solidFill>
                              <a:srgbClr val="5B5854"/>
                            </a:solidFill>
                            <a:latin typeface="Cambria Math" panose="02040503050406030204" pitchFamily="18" charset="0"/>
                          </a:rPr>
                          <m:t>p</m:t>
                        </m:r>
                      </m:e>
                      <m:lim>
                        <m:r>
                          <a:rPr xmlns:a="http://schemas.openxmlformats.org/drawingml/2006/main" sz="4600" i="1">
                            <a:solidFill>
                              <a:srgbClr val="5B5854"/>
                            </a:solidFill>
                            <a:latin typeface="Cambria Math" panose="02040503050406030204" pitchFamily="18" charset="0"/>
                          </a:rPr>
                          <m:t>̂</m:t>
                        </m:r>
                      </m:lim>
                    </m:limUpp>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j</m:t>
                    </m:r>
                  </m:sub>
                </m:sSub>
                <m:sSub>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sSub>
                  <m:e>
                    <m:bar>
                      <m:barPr>
                        <m:ctrlPr>
                          <a:rPr xmlns:a="http://schemas.openxmlformats.org/drawingml/2006/main" sz="4600" i="1">
                            <a:solidFill>
                              <a:srgbClr val="5B5854"/>
                            </a:solidFill>
                            <a:latin typeface="Cambria Math" panose="02040503050406030204" pitchFamily="18" charset="0"/>
                          </a:rPr>
                        </m:ctrlPr>
                        <m:pos m:val="top"/>
                      </m:barPr>
                      <m:e>
                        <m:r>
                          <a:rPr xmlns:a="http://schemas.openxmlformats.org/drawingml/2006/main" sz="4600" i="1">
                            <a:solidFill>
                              <a:srgbClr val="5B5854"/>
                            </a:solidFill>
                            <a:latin typeface="Cambria Math" panose="02040503050406030204" pitchFamily="18" charset="0"/>
                          </a:rPr>
                          <m:t>u</m:t>
                        </m:r>
                      </m:e>
                    </m:ba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oMath>
            </a14:m>
          </a:p>
          <a:p>
            <a:pPr marL="736600" indent="-228600">
              <a:buSzPct val="100000"/>
            </a:pPr>
            <a:r>
              <a:t>Una generalizzazione di equazione 7 permette di far variare il termine lineare con lo status di veterano. In questo caso i guadagni medi per cella sono:</a:t>
            </a:r>
          </a:p>
          <a:p>
            <a:pPr marL="0" indent="508000" algn="ctr">
              <a:buSzTx/>
              <a:buNone/>
            </a:pPr>
            <a:r>
              <a:t>Equazione 8: </a:t>
            </a:r>
            <a14:m>
              <m:oMath>
                <m:sSub>
                  <m:e>
                    <m:bar>
                      <m:barPr>
                        <m:ctrlPr>
                          <a:rPr xmlns:a="http://schemas.openxmlformats.org/drawingml/2006/main" sz="4600" i="1">
                            <a:solidFill>
                              <a:srgbClr val="5B5854"/>
                            </a:solidFill>
                            <a:latin typeface="Cambria Math" panose="02040503050406030204" pitchFamily="18" charset="0"/>
                          </a:rPr>
                        </m:ctrlPr>
                        <m:pos m:val="top"/>
                      </m:barPr>
                      <m:e>
                        <m:r>
                          <a:rPr xmlns:a="http://schemas.openxmlformats.org/drawingml/2006/main" sz="4600" i="1">
                            <a:solidFill>
                              <a:srgbClr val="5B5854"/>
                            </a:solidFill>
                            <a:latin typeface="Cambria Math" panose="02040503050406030204" pitchFamily="18" charset="0"/>
                          </a:rPr>
                          <m:t>y</m:t>
                        </m:r>
                      </m:e>
                    </m:ba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r>
                      <a:rPr xmlns:a="http://schemas.openxmlformats.org/drawingml/2006/main" sz="4600" i="1">
                        <a:solidFill>
                          <a:srgbClr val="5B5854"/>
                        </a:solidFill>
                        <a:latin typeface="Cambria Math" panose="02040503050406030204" pitchFamily="18" charset="0"/>
                      </a:rPr>
                      <m:t>j</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δ</m:t>
                    </m:r>
                  </m:e>
                  <m:sub>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0</m:t>
                    </m:r>
                  </m:sub>
                </m:sSub>
                <m:sSub>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γ</m:t>
                </m:r>
                <m:sSubSup>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up>
                    <m:r>
                      <a:rPr xmlns:a="http://schemas.openxmlformats.org/drawingml/2006/main" sz="4600" i="1">
                        <a:solidFill>
                          <a:srgbClr val="5B5854"/>
                        </a:solidFill>
                        <a:latin typeface="Cambria Math" panose="02040503050406030204" pitchFamily="18" charset="0"/>
                      </a:rPr>
                      <m:t>2</m:t>
                    </m:r>
                  </m:sup>
                </m:sSubSup>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0</m:t>
                    </m:r>
                  </m:sub>
                </m:sSub>
                <m:r>
                  <a:rPr xmlns:a="http://schemas.openxmlformats.org/drawingml/2006/main" sz="4600" i="1">
                    <a:solidFill>
                      <a:srgbClr val="5B5854"/>
                    </a:solidFill>
                    <a:latin typeface="Cambria Math" panose="02040503050406030204" pitchFamily="18" charset="0"/>
                  </a:rPr>
                  <m:t>l</m:t>
                </m:r>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γ</m:t>
                </m:r>
                <m:sSup>
                  <m:e>
                    <m:r>
                      <a:rPr xmlns:a="http://schemas.openxmlformats.org/drawingml/2006/main" sz="4600" i="1">
                        <a:solidFill>
                          <a:srgbClr val="5B5854"/>
                        </a:solidFill>
                        <a:latin typeface="Cambria Math" panose="02040503050406030204" pitchFamily="18" charset="0"/>
                      </a:rPr>
                      <m:t>l</m:t>
                    </m:r>
                  </m:e>
                  <m:sup>
                    <m:r>
                      <a:rPr xmlns:a="http://schemas.openxmlformats.org/drawingml/2006/main" sz="4600" i="1">
                        <a:solidFill>
                          <a:srgbClr val="5B5854"/>
                        </a:solidFill>
                        <a:latin typeface="Cambria Math" panose="02040503050406030204" pitchFamily="18" charset="0"/>
                      </a:rPr>
                      <m:t>2</m:t>
                    </m:r>
                  </m:sup>
                </m:sSup>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1</m:t>
                    </m:r>
                  </m:sub>
                </m:sSub>
                <m:r>
                  <a:rPr xmlns:a="http://schemas.openxmlformats.org/drawingml/2006/main" sz="4600" i="1">
                    <a:solidFill>
                      <a:srgbClr val="5B5854"/>
                    </a:solidFill>
                    <a:latin typeface="Cambria Math" panose="02040503050406030204" pitchFamily="18" charset="0"/>
                  </a:rPr>
                  <m:t>l</m:t>
                </m:r>
                <m:r>
                  <a:rPr xmlns:a="http://schemas.openxmlformats.org/drawingml/2006/main" sz="4600" i="1">
                    <a:solidFill>
                      <a:srgbClr val="5B5854"/>
                    </a:solidFill>
                    <a:latin typeface="Cambria Math" panose="02040503050406030204" pitchFamily="18" charset="0"/>
                  </a:rPr>
                  <m:t>]</m:t>
                </m:r>
                <m:sSub>
                  <m:e>
                    <m:limUpp>
                      <m:e>
                        <m:r>
                          <a:rPr xmlns:a="http://schemas.openxmlformats.org/drawingml/2006/main" sz="4600" i="1">
                            <a:solidFill>
                              <a:srgbClr val="5B5854"/>
                            </a:solidFill>
                            <a:latin typeface="Cambria Math" panose="02040503050406030204" pitchFamily="18" charset="0"/>
                          </a:rPr>
                          <m:t>p</m:t>
                        </m:r>
                      </m:e>
                      <m:lim>
                        <m:r>
                          <a:rPr xmlns:a="http://schemas.openxmlformats.org/drawingml/2006/main" sz="4600" i="1">
                            <a:solidFill>
                              <a:srgbClr val="5B5854"/>
                            </a:solidFill>
                            <a:latin typeface="Cambria Math" panose="02040503050406030204" pitchFamily="18" charset="0"/>
                          </a:rPr>
                          <m:t>̂</m:t>
                        </m:r>
                      </m:lim>
                    </m:limUpp>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j</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2</m:t>
                </m:r>
                <m:r>
                  <a:rPr xmlns:a="http://schemas.openxmlformats.org/drawingml/2006/main" sz="4600" i="1">
                    <a:solidFill>
                      <a:srgbClr val="5B5854"/>
                    </a:solidFill>
                    <a:latin typeface="Cambria Math" panose="02040503050406030204" pitchFamily="18" charset="0"/>
                  </a:rPr>
                  <m:t>γ</m:t>
                </m:r>
                <m:r>
                  <a:rPr xmlns:a="http://schemas.openxmlformats.org/drawingml/2006/main" sz="4600" i="1">
                    <a:solidFill>
                      <a:srgbClr val="5B5854"/>
                    </a:solidFill>
                    <a:latin typeface="Cambria Math" panose="02040503050406030204" pitchFamily="18" charset="0"/>
                  </a:rPr>
                  <m:t>l</m:t>
                </m:r>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1</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sSub>
                  <m:e>
                    <m:limUpp>
                      <m:e>
                        <m:r>
                          <a:rPr xmlns:a="http://schemas.openxmlformats.org/drawingml/2006/main" sz="4600" i="1">
                            <a:solidFill>
                              <a:srgbClr val="5B5854"/>
                            </a:solidFill>
                            <a:latin typeface="Cambria Math" panose="02040503050406030204" pitchFamily="18" charset="0"/>
                          </a:rPr>
                          <m:t>p</m:t>
                        </m:r>
                      </m:e>
                      <m:lim>
                        <m:r>
                          <a:rPr xmlns:a="http://schemas.openxmlformats.org/drawingml/2006/main" sz="4600" i="1">
                            <a:solidFill>
                              <a:srgbClr val="5B5854"/>
                            </a:solidFill>
                            <a:latin typeface="Cambria Math" panose="02040503050406030204" pitchFamily="18" charset="0"/>
                          </a:rPr>
                          <m:t>̂</m:t>
                        </m:r>
                      </m:lim>
                    </m:limUpp>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j</m:t>
                    </m:r>
                  </m:sub>
                </m:sSub>
                <m:sSub>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sSub>
                  <m:e>
                    <m:bar>
                      <m:barPr>
                        <m:ctrlPr>
                          <a:rPr xmlns:a="http://schemas.openxmlformats.org/drawingml/2006/main" sz="4600" i="1">
                            <a:solidFill>
                              <a:srgbClr val="5B5854"/>
                            </a:solidFill>
                            <a:latin typeface="Cambria Math" panose="02040503050406030204" pitchFamily="18" charset="0"/>
                          </a:rPr>
                        </m:ctrlPr>
                        <m:pos m:val="top"/>
                      </m:barPr>
                      <m:e>
                        <m:r>
                          <a:rPr xmlns:a="http://schemas.openxmlformats.org/drawingml/2006/main" sz="4600" i="1">
                            <a:solidFill>
                              <a:srgbClr val="5B5854"/>
                            </a:solidFill>
                            <a:latin typeface="Cambria Math" panose="02040503050406030204" pitchFamily="18" charset="0"/>
                          </a:rPr>
                          <m:t>u</m:t>
                        </m:r>
                      </m:e>
                    </m:ba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oMath>
            </a14:m>
          </a:p>
        </p:txBody>
      </p:sp>
      <p:sp>
        <p:nvSpPr>
          <p:cNvPr id="252" name="Numero diapositiva"/>
          <p:cNvSpPr txBox="1"/>
          <p:nvPr>
            <p:ph type="sldNum" sz="quarter" idx="4294967295"/>
          </p:nvPr>
        </p:nvSpPr>
        <p:spPr>
          <a:xfrm>
            <a:off x="12037668" y="12983939"/>
            <a:ext cx="308664"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54" name="Equazioni 7 e 8  seguono entrambe la forma ridotta dei coefficienti non ristretti per la regressione :…"/>
          <p:cNvSpPr txBox="1"/>
          <p:nvPr>
            <p:ph type="body" idx="1"/>
          </p:nvPr>
        </p:nvSpPr>
        <p:spPr>
          <a:prstGeom prst="rect">
            <a:avLst/>
          </a:prstGeom>
        </p:spPr>
        <p:txBody>
          <a:bodyPr/>
          <a:lstStyle/>
          <a:p>
            <a:pPr/>
            <a:r>
              <a:t>Equazioni 7 e 8  seguono entrambe la forma ridotta dei coefficienti non ristretti per la regressione :</a:t>
            </a:r>
          </a:p>
          <a:p>
            <a:pPr marL="0" indent="0" algn="ctr">
              <a:buSzTx/>
              <a:buNone/>
            </a:pPr>
            <a:r>
              <a:t>Equazione 9: </a:t>
            </a:r>
            <a14:m>
              <m:oMath>
                <m:sSub>
                  <m:e>
                    <m:bar>
                      <m:barPr>
                        <m:ctrlPr>
                          <a:rPr xmlns:a="http://schemas.openxmlformats.org/drawingml/2006/main" sz="4600" i="1">
                            <a:solidFill>
                              <a:srgbClr val="5B5854"/>
                            </a:solidFill>
                            <a:latin typeface="Cambria Math" panose="02040503050406030204" pitchFamily="18" charset="0"/>
                          </a:rPr>
                        </m:ctrlPr>
                        <m:pos m:val="top"/>
                      </m:barPr>
                      <m:e>
                        <m:r>
                          <a:rPr xmlns:a="http://schemas.openxmlformats.org/drawingml/2006/main" sz="4600" i="1">
                            <a:solidFill>
                              <a:srgbClr val="5B5854"/>
                            </a:solidFill>
                            <a:latin typeface="Cambria Math" panose="02040503050406030204" pitchFamily="18" charset="0"/>
                          </a:rPr>
                          <m:t>y</m:t>
                        </m:r>
                      </m:e>
                    </m:ba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r>
                      <a:rPr xmlns:a="http://schemas.openxmlformats.org/drawingml/2006/main" sz="4600" i="1">
                        <a:solidFill>
                          <a:srgbClr val="5B5854"/>
                        </a:solidFill>
                        <a:latin typeface="Cambria Math" panose="02040503050406030204" pitchFamily="18" charset="0"/>
                      </a:rPr>
                      <m:t>j</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δ</m:t>
                    </m:r>
                  </m:e>
                  <m:sub>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0</m:t>
                    </m:r>
                  </m:sub>
                </m:sSub>
                <m:sSub>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γ</m:t>
                </m:r>
                <m:sSubSup>
                  <m:e>
                    <m:r>
                      <a:rPr xmlns:a="http://schemas.openxmlformats.org/drawingml/2006/main" sz="4600" i="1">
                        <a:solidFill>
                          <a:srgbClr val="5B5854"/>
                        </a:solidFill>
                        <a:latin typeface="Cambria Math" panose="02040503050406030204" pitchFamily="18" charset="0"/>
                      </a:rPr>
                      <m:t>x</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up>
                    <m:r>
                      <a:rPr xmlns:a="http://schemas.openxmlformats.org/drawingml/2006/main" sz="4600" i="1">
                        <a:solidFill>
                          <a:srgbClr val="5B5854"/>
                        </a:solidFill>
                        <a:latin typeface="Cambria Math" panose="02040503050406030204" pitchFamily="18" charset="0"/>
                      </a:rPr>
                      <m:t>2</m:t>
                    </m:r>
                  </m:sup>
                </m:sSubSup>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π</m:t>
                    </m:r>
                  </m:e>
                  <m:sub>
                    <m:r>
                      <a:rPr xmlns:a="http://schemas.openxmlformats.org/drawingml/2006/main" sz="4600" i="1">
                        <a:solidFill>
                          <a:srgbClr val="5B5854"/>
                        </a:solidFill>
                        <a:latin typeface="Cambria Math" panose="02040503050406030204" pitchFamily="18" charset="0"/>
                      </a:rPr>
                      <m:t>1</m:t>
                    </m:r>
                  </m:sub>
                </m:sSub>
                <m:sSub>
                  <m:e>
                    <m:limUpp>
                      <m:e>
                        <m:r>
                          <a:rPr xmlns:a="http://schemas.openxmlformats.org/drawingml/2006/main" sz="4600" i="1">
                            <a:solidFill>
                              <a:srgbClr val="5B5854"/>
                            </a:solidFill>
                            <a:latin typeface="Cambria Math" panose="02040503050406030204" pitchFamily="18" charset="0"/>
                          </a:rPr>
                          <m:t>p</m:t>
                        </m:r>
                      </m:e>
                      <m:lim>
                        <m:r>
                          <a:rPr xmlns:a="http://schemas.openxmlformats.org/drawingml/2006/main" sz="4600" i="1">
                            <a:solidFill>
                              <a:srgbClr val="5B5854"/>
                            </a:solidFill>
                            <a:latin typeface="Cambria Math" panose="02040503050406030204" pitchFamily="18" charset="0"/>
                          </a:rPr>
                          <m:t>̂</m:t>
                        </m:r>
                      </m:lim>
                    </m:limUpp>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j</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π</m:t>
                    </m:r>
                  </m:e>
                  <m:sub>
                    <m:r>
                      <a:rPr xmlns:a="http://schemas.openxmlformats.org/drawingml/2006/main" sz="4600" i="1">
                        <a:solidFill>
                          <a:srgbClr val="5B5854"/>
                        </a:solidFill>
                        <a:latin typeface="Cambria Math" panose="02040503050406030204" pitchFamily="18" charset="0"/>
                      </a:rPr>
                      <m:t>2</m:t>
                    </m:r>
                  </m:sub>
                </m:sSub>
                <m:r>
                  <a:rPr xmlns:a="http://schemas.openxmlformats.org/drawingml/2006/main" sz="4600" i="1">
                    <a:solidFill>
                      <a:srgbClr val="5B5854"/>
                    </a:solidFill>
                    <a:latin typeface="Cambria Math" panose="02040503050406030204" pitchFamily="18" charset="0"/>
                  </a:rPr>
                  <m:t>(</m:t>
                </m:r>
                <m:limUpp>
                  <m:e>
                    <m:r>
                      <a:rPr xmlns:a="http://schemas.openxmlformats.org/drawingml/2006/main" sz="4600" i="1">
                        <a:solidFill>
                          <a:srgbClr val="5B5854"/>
                        </a:solidFill>
                        <a:latin typeface="Cambria Math" panose="02040503050406030204" pitchFamily="18" charset="0"/>
                      </a:rPr>
                      <m:t>p</m:t>
                    </m:r>
                  </m:e>
                  <m:lim>
                    <m:r>
                      <a:rPr xmlns:a="http://schemas.openxmlformats.org/drawingml/2006/main" sz="4600" i="1">
                        <a:solidFill>
                          <a:srgbClr val="5B5854"/>
                        </a:solidFill>
                        <a:latin typeface="Cambria Math" panose="02040503050406030204" pitchFamily="18" charset="0"/>
                      </a:rPr>
                      <m:t>̂</m:t>
                    </m:r>
                  </m:lim>
                </m:limUpp>
                <m:sSub>
                  <m:e>
                    <m:r>
                      <a:rPr xmlns:a="http://schemas.openxmlformats.org/drawingml/2006/main" sz="4600" i="1">
                        <a:solidFill>
                          <a:srgbClr val="5B5854"/>
                        </a:solidFill>
                        <a:latin typeface="Cambria Math" panose="02040503050406030204" pitchFamily="18" charset="0"/>
                      </a:rPr>
                      <m:t>*</m:t>
                    </m: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r>
                  <a:rPr xmlns:a="http://schemas.openxmlformats.org/drawingml/2006/main" sz="4600" i="1">
                    <a:solidFill>
                      <a:srgbClr val="5B5854"/>
                    </a:solidFill>
                    <a:latin typeface="Cambria Math" panose="02040503050406030204" pitchFamily="18" charset="0"/>
                  </a:rPr>
                  <m:t>)</m:t>
                </m:r>
                <m:r>
                  <a:rPr xmlns:a="http://schemas.openxmlformats.org/drawingml/2006/main" sz="4600" i="1">
                    <a:solidFill>
                      <a:srgbClr val="5B5854"/>
                    </a:solidFill>
                    <a:latin typeface="Cambria Math" panose="02040503050406030204" pitchFamily="18" charset="0"/>
                  </a:rPr>
                  <m:t>+</m:t>
                </m:r>
                <m:sSub>
                  <m:e>
                    <m:bar>
                      <m:barPr>
                        <m:ctrlPr>
                          <a:rPr xmlns:a="http://schemas.openxmlformats.org/drawingml/2006/main" sz="4600" i="1">
                            <a:solidFill>
                              <a:srgbClr val="5B5854"/>
                            </a:solidFill>
                            <a:latin typeface="Cambria Math" panose="02040503050406030204" pitchFamily="18" charset="0"/>
                          </a:rPr>
                        </m:ctrlPr>
                        <m:pos m:val="top"/>
                      </m:barPr>
                      <m:e>
                        <m:r>
                          <a:rPr xmlns:a="http://schemas.openxmlformats.org/drawingml/2006/main" sz="4600" i="1">
                            <a:solidFill>
                              <a:srgbClr val="5B5854"/>
                            </a:solidFill>
                            <a:latin typeface="Cambria Math" panose="02040503050406030204" pitchFamily="18" charset="0"/>
                          </a:rPr>
                          <m:t>u</m:t>
                        </m:r>
                      </m:e>
                    </m:bar>
                  </m:e>
                  <m:sub>
                    <m:r>
                      <a:rPr xmlns:a="http://schemas.openxmlformats.org/drawingml/2006/main" sz="4600" i="1">
                        <a:solidFill>
                          <a:srgbClr val="5B5854"/>
                        </a:solidFill>
                        <a:latin typeface="Cambria Math" panose="02040503050406030204" pitchFamily="18" charset="0"/>
                      </a:rPr>
                      <m:t>c</m:t>
                    </m:r>
                    <m:r>
                      <a:rPr xmlns:a="http://schemas.openxmlformats.org/drawingml/2006/main" sz="4600" i="1">
                        <a:solidFill>
                          <a:srgbClr val="5B5854"/>
                        </a:solidFill>
                        <a:latin typeface="Cambria Math" panose="02040503050406030204" pitchFamily="18" charset="0"/>
                      </a:rPr>
                      <m:t>t</m:t>
                    </m:r>
                  </m:sub>
                </m:sSub>
              </m:oMath>
            </a14:m>
          </a:p>
          <a:p>
            <a:pPr marL="1016000"/>
            <a:r>
              <a:t>Questi modelli parametrizzano uno status di veterano o no variabile nel tempo come una funzione lineare dell’esperienza nel mercato del lavoro.</a:t>
            </a:r>
          </a:p>
          <a:p>
            <a:pPr marL="1016000"/>
            <a:r>
              <a:t>Equazione 7 contiene 4 parametri strutturali ossia </a:t>
            </a:r>
            <a14:m>
              <m:oMath>
                <m:sSub>
                  <m:e>
                    <m:r>
                      <a:rPr xmlns:a="http://schemas.openxmlformats.org/drawingml/2006/main" sz="4550" i="1">
                        <a:solidFill>
                          <a:srgbClr val="5B5854"/>
                        </a:solidFill>
                        <a:latin typeface="Cambria Math" panose="02040503050406030204" pitchFamily="18" charset="0"/>
                      </a:rPr>
                      <m:t>β</m:t>
                    </m:r>
                  </m:e>
                  <m:sub>
                    <m:r>
                      <a:rPr xmlns:a="http://schemas.openxmlformats.org/drawingml/2006/main" sz="4550" i="1">
                        <a:solidFill>
                          <a:srgbClr val="5B5854"/>
                        </a:solidFill>
                        <a:latin typeface="Cambria Math" panose="02040503050406030204" pitchFamily="18" charset="0"/>
                      </a:rPr>
                      <m:t>0</m:t>
                    </m:r>
                  </m:sub>
                </m:sSub>
                <m:r>
                  <a:rPr xmlns:a="http://schemas.openxmlformats.org/drawingml/2006/main" sz="4550" i="1">
                    <a:solidFill>
                      <a:srgbClr val="5B5854"/>
                    </a:solidFill>
                    <a:latin typeface="Cambria Math" panose="02040503050406030204" pitchFamily="18" charset="0"/>
                  </a:rPr>
                  <m:t>,</m:t>
                </m:r>
                <m:sSub>
                  <m:e>
                    <m:r>
                      <a:rPr xmlns:a="http://schemas.openxmlformats.org/drawingml/2006/main" sz="4550" i="1">
                        <a:solidFill>
                          <a:srgbClr val="5B5854"/>
                        </a:solidFill>
                        <a:latin typeface="Cambria Math" panose="02040503050406030204" pitchFamily="18" charset="0"/>
                      </a:rPr>
                      <m:t>β</m:t>
                    </m:r>
                  </m:e>
                  <m:sub>
                    <m:r>
                      <a:rPr xmlns:a="http://schemas.openxmlformats.org/drawingml/2006/main" sz="4550" i="1">
                        <a:solidFill>
                          <a:srgbClr val="5B5854"/>
                        </a:solidFill>
                        <a:latin typeface="Cambria Math" panose="02040503050406030204" pitchFamily="18" charset="0"/>
                      </a:rPr>
                      <m:t>1</m:t>
                    </m:r>
                  </m:sub>
                </m:sSub>
                <m:r>
                  <a:rPr xmlns:a="http://schemas.openxmlformats.org/drawingml/2006/main" sz="4550" i="1">
                    <a:solidFill>
                      <a:srgbClr val="5B5854"/>
                    </a:solidFill>
                    <a:latin typeface="Cambria Math" panose="02040503050406030204" pitchFamily="18" charset="0"/>
                  </a:rPr>
                  <m:t>,</m:t>
                </m:r>
                <m:r>
                  <a:rPr xmlns:a="http://schemas.openxmlformats.org/drawingml/2006/main" sz="4550" i="1">
                    <a:solidFill>
                      <a:srgbClr val="5B5854"/>
                    </a:solidFill>
                    <a:latin typeface="Cambria Math" panose="02040503050406030204" pitchFamily="18" charset="0"/>
                  </a:rPr>
                  <m:t>γ</m:t>
                </m:r>
                <m:r>
                  <a:rPr xmlns:a="http://schemas.openxmlformats.org/drawingml/2006/main" sz="4550" i="1">
                    <a:solidFill>
                      <a:srgbClr val="5B5854"/>
                    </a:solidFill>
                    <a:latin typeface="Cambria Math" panose="02040503050406030204" pitchFamily="18" charset="0"/>
                  </a:rPr>
                  <m:t>,</m:t>
                </m:r>
                <m:r>
                  <a:rPr xmlns:a="http://schemas.openxmlformats.org/drawingml/2006/main" sz="4550" i="1">
                    <a:solidFill>
                      <a:srgbClr val="5B5854"/>
                    </a:solidFill>
                    <a:latin typeface="Cambria Math" panose="02040503050406030204" pitchFamily="18" charset="0"/>
                  </a:rPr>
                  <m:t>l</m:t>
                </m:r>
              </m:oMath>
            </a14:m>
            <a:r>
              <a:t> e altri 4 parametri ridotti </a:t>
            </a:r>
            <a14:m>
              <m:oMath>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0</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β</m:t>
                    </m:r>
                  </m:e>
                  <m:sub>
                    <m:r>
                      <a:rPr xmlns:a="http://schemas.openxmlformats.org/drawingml/2006/main" sz="4600" i="1">
                        <a:solidFill>
                          <a:srgbClr val="5B5854"/>
                        </a:solidFill>
                        <a:latin typeface="Cambria Math" panose="02040503050406030204" pitchFamily="18" charset="0"/>
                      </a:rPr>
                      <m:t>1</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π</m:t>
                    </m:r>
                  </m:e>
                  <m:sub>
                    <m:r>
                      <a:rPr xmlns:a="http://schemas.openxmlformats.org/drawingml/2006/main" sz="4600" i="1">
                        <a:solidFill>
                          <a:srgbClr val="5B5854"/>
                        </a:solidFill>
                        <a:latin typeface="Cambria Math" panose="02040503050406030204" pitchFamily="18" charset="0"/>
                      </a:rPr>
                      <m:t>1</m:t>
                    </m:r>
                  </m:sub>
                </m:sSub>
                <m:r>
                  <a:rPr xmlns:a="http://schemas.openxmlformats.org/drawingml/2006/main" sz="4600" i="1">
                    <a:solidFill>
                      <a:srgbClr val="5B5854"/>
                    </a:solidFill>
                    <a:latin typeface="Cambria Math" panose="02040503050406030204" pitchFamily="18" charset="0"/>
                  </a:rPr>
                  <m:t>,</m:t>
                </m:r>
                <m:sSub>
                  <m:e>
                    <m:r>
                      <a:rPr xmlns:a="http://schemas.openxmlformats.org/drawingml/2006/main" sz="4600" i="1">
                        <a:solidFill>
                          <a:srgbClr val="5B5854"/>
                        </a:solidFill>
                        <a:latin typeface="Cambria Math" panose="02040503050406030204" pitchFamily="18" charset="0"/>
                      </a:rPr>
                      <m:t>π</m:t>
                    </m:r>
                  </m:e>
                  <m:sub>
                    <m:r>
                      <a:rPr xmlns:a="http://schemas.openxmlformats.org/drawingml/2006/main" sz="4600" i="1">
                        <a:solidFill>
                          <a:srgbClr val="5B5854"/>
                        </a:solidFill>
                        <a:latin typeface="Cambria Math" panose="02040503050406030204" pitchFamily="18" charset="0"/>
                      </a:rPr>
                      <m:t>2</m:t>
                    </m:r>
                  </m:sub>
                </m:sSub>
              </m:oMath>
            </a14:m>
          </a:p>
        </p:txBody>
      </p:sp>
      <p:sp>
        <p:nvSpPr>
          <p:cNvPr id="255" name="Numero diapositiva"/>
          <p:cNvSpPr txBox="1"/>
          <p:nvPr>
            <p:ph type="sldNum" sz="quarter" idx="4294967295"/>
          </p:nvPr>
        </p:nvSpPr>
        <p:spPr>
          <a:xfrm>
            <a:off x="12037668" y="12983939"/>
            <a:ext cx="308664" cy="498923"/>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La tabella mostra i risultati per la stima GLS non lineare dei modelli 5, 6 e 7 usando i dati reali FICA per gli uomini nati tra il 1950 e il 1952.…"/>
          <p:cNvSpPr txBox="1"/>
          <p:nvPr>
            <p:ph type="body" sz="half" idx="1"/>
          </p:nvPr>
        </p:nvSpPr>
        <p:spPr>
          <a:xfrm>
            <a:off x="1257300" y="404376"/>
            <a:ext cx="10982141" cy="11871023"/>
          </a:xfrm>
          <a:prstGeom prst="rect">
            <a:avLst/>
          </a:prstGeom>
        </p:spPr>
        <p:txBody>
          <a:bodyPr/>
          <a:lstStyle/>
          <a:p>
            <a:pPr marL="487679" indent="-487679" defTabSz="621791">
              <a:spcBef>
                <a:spcPts val="4600"/>
              </a:spcBef>
              <a:defRPr spc="80" sz="4032"/>
            </a:pPr>
            <a:r>
              <a:t>La tabella mostra i risultati per la stima GLS non lineare dei modelli 5, 6 e 7 usando i dati reali FICA per gli uomini nati tra il 1950 e il 1952.</a:t>
            </a:r>
          </a:p>
          <a:p>
            <a:pPr marL="487679" indent="-487679" defTabSz="621791">
              <a:spcBef>
                <a:spcPts val="4600"/>
              </a:spcBef>
              <a:defRPr spc="80" sz="4032"/>
            </a:pPr>
            <a:r>
              <a:t>La perdita di esperienza stimata usando il modello 5 è di circa 2 anni che è abbastanza basso in relazione alla lunghezza media del servizio militare.</a:t>
            </a:r>
          </a:p>
          <a:p>
            <a:pPr marL="487679" indent="-487679" defTabSz="621791">
              <a:spcBef>
                <a:spcPts val="4600"/>
              </a:spcBef>
              <a:defRPr spc="80" sz="4032"/>
            </a:pPr>
            <a:r>
              <a:t>Questo suggerisce che il servizio militare sia un parziale sostituto rispetto al lavoro civile.</a:t>
            </a:r>
          </a:p>
          <a:p>
            <a:pPr marL="487679" indent="-487679" defTabSz="621791">
              <a:spcBef>
                <a:spcPts val="4600"/>
              </a:spcBef>
              <a:defRPr spc="80" sz="4032"/>
            </a:pPr>
            <a:r>
              <a:t>La perdita di guadagni dei reduci del Vietnam si riduce fino a raggiungere lo zero attorno all’età dei </a:t>
            </a:r>
            <a14:m>
              <m:oMath>
                <m:r>
                  <a:rPr xmlns:a="http://schemas.openxmlformats.org/drawingml/2006/main" sz="4550" i="1">
                    <a:solidFill>
                      <a:srgbClr val="5B5854"/>
                    </a:solidFill>
                    <a:latin typeface="Cambria Math" panose="02040503050406030204" pitchFamily="18" charset="0"/>
                  </a:rPr>
                  <m:t>50</m:t>
                </m:r>
                <m:r>
                  <a:rPr xmlns:a="http://schemas.openxmlformats.org/drawingml/2006/main" sz="4550" i="1">
                    <a:solidFill>
                      <a:srgbClr val="5B5854"/>
                    </a:solidFill>
                    <a:latin typeface="Cambria Math" panose="02040503050406030204" pitchFamily="18" charset="0"/>
                  </a:rPr>
                  <m:t>±</m:t>
                </m:r>
                <m:r>
                  <a:rPr xmlns:a="http://schemas.openxmlformats.org/drawingml/2006/main" sz="4550" i="1">
                    <a:solidFill>
                      <a:srgbClr val="5B5854"/>
                    </a:solidFill>
                    <a:latin typeface="Cambria Math" panose="02040503050406030204" pitchFamily="18" charset="0"/>
                  </a:rPr>
                  <m:t>16</m:t>
                </m:r>
              </m:oMath>
            </a14:m>
            <a:r>
              <a:t> anni.</a:t>
            </a:r>
            <a:endParaRPr sz="4200"/>
          </a:p>
        </p:txBody>
      </p:sp>
      <p:pic>
        <p:nvPicPr>
          <p:cNvPr id="258" name="Schermata 2021-04-07 alle 15.21.58.png" descr="Schermata 2021-04-07 alle 15.21.58.png"/>
          <p:cNvPicPr>
            <a:picLocks noChangeAspect="1"/>
          </p:cNvPicPr>
          <p:nvPr/>
        </p:nvPicPr>
        <p:blipFill>
          <a:blip r:embed="rId2">
            <a:extLst/>
          </a:blip>
          <a:stretch>
            <a:fillRect/>
          </a:stretch>
        </p:blipFill>
        <p:spPr>
          <a:xfrm>
            <a:off x="12269069" y="3544427"/>
            <a:ext cx="11674600" cy="5590921"/>
          </a:xfrm>
          <a:prstGeom prst="rect">
            <a:avLst/>
          </a:prstGeom>
          <a:ln w="12700">
            <a:miter lim="400000"/>
          </a:ln>
        </p:spPr>
      </p:pic>
      <p:sp>
        <p:nvSpPr>
          <p:cNvPr id="259" name="Tabella 4:stime dei profili experience-earnings includendo i parametri dell’effetto di status come veterano"/>
          <p:cNvSpPr txBox="1"/>
          <p:nvPr/>
        </p:nvSpPr>
        <p:spPr>
          <a:xfrm>
            <a:off x="12296575" y="9144873"/>
            <a:ext cx="11619588" cy="93034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defRPr sz="2500"/>
            </a:lvl1pPr>
          </a:lstStyle>
          <a:p>
            <a:pPr/>
            <a:r>
              <a:t>Tabella 4:stime dei profili experience-earnings includendo i parametri dell’effetto di status come veterano</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Sezione v"/>
          <p:cNvSpPr txBox="1"/>
          <p:nvPr>
            <p:ph type="title"/>
          </p:nvPr>
        </p:nvSpPr>
        <p:spPr>
          <a:xfrm>
            <a:off x="1257300" y="4458439"/>
            <a:ext cx="8483600" cy="5029201"/>
          </a:xfrm>
          <a:prstGeom prst="rect">
            <a:avLst/>
          </a:prstGeom>
        </p:spPr>
        <p:txBody>
          <a:bodyPr/>
          <a:lstStyle/>
          <a:p>
            <a:pPr/>
            <a:r>
              <a:t>Sezione v</a:t>
            </a:r>
          </a:p>
        </p:txBody>
      </p:sp>
      <p:sp>
        <p:nvSpPr>
          <p:cNvPr id="262" name="Conclusioni"/>
          <p:cNvSpPr txBox="1"/>
          <p:nvPr>
            <p:ph type="body" sz="quarter" idx="1"/>
          </p:nvPr>
        </p:nvSpPr>
        <p:spPr>
          <a:xfrm>
            <a:off x="1091422" y="6672905"/>
            <a:ext cx="8483601" cy="1905001"/>
          </a:xfrm>
          <a:prstGeom prst="rect">
            <a:avLst/>
          </a:prstGeom>
        </p:spPr>
        <p:txBody>
          <a:bodyPr/>
          <a:lstStyle/>
          <a:p>
            <a:pPr/>
            <a:r>
              <a:t>Conclusioni</a:t>
            </a:r>
          </a:p>
        </p:txBody>
      </p:sp>
      <p:pic>
        <p:nvPicPr>
          <p:cNvPr id="263" name="Schermata 2021-04-08 alle 08.54.29.png" descr="Schermata 2021-04-08 alle 08.54.29.png"/>
          <p:cNvPicPr>
            <a:picLocks noChangeAspect="1"/>
          </p:cNvPicPr>
          <p:nvPr/>
        </p:nvPicPr>
        <p:blipFill>
          <a:blip r:embed="rId2">
            <a:extLst/>
          </a:blip>
          <a:stretch>
            <a:fillRect/>
          </a:stretch>
        </p:blipFill>
        <p:spPr>
          <a:xfrm>
            <a:off x="12227189" y="3346848"/>
            <a:ext cx="10064355" cy="7022304"/>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Le stime basate sul sistema di estrazione indicano che, passati 10 anni dal termine del servizio militare, i veterani bianchi che hanno servito durante l’epoca della guerra in Vietnam hanno una perdita di guadagno annuo pari a circa 3500$ correnti ossia "/>
          <p:cNvSpPr txBox="1"/>
          <p:nvPr>
            <p:ph type="body" idx="1"/>
          </p:nvPr>
        </p:nvSpPr>
        <p:spPr>
          <a:prstGeom prst="rect">
            <a:avLst/>
          </a:prstGeom>
        </p:spPr>
        <p:txBody>
          <a:bodyPr/>
          <a:lstStyle/>
          <a:p>
            <a:pPr/>
            <a:r>
              <a:t>Le stime basate sul sistema di estrazione indicano che, passati 10 anni dal termine del servizio militare, i veterani bianchi che hanno servito durante l’epoca della guerra in Vietnam hanno una perdita di guadagno annuo pari a circa 3500$ correnti ossia circa del 15% del salario medio annuo nei primi anni ’80.</a:t>
            </a:r>
          </a:p>
          <a:p>
            <a:pPr/>
            <a:r>
              <a:t>Anche altri studiosi hanno ottenuto stime simili. A quelle ottenute in questo articolo</a:t>
            </a:r>
          </a:p>
          <a:p>
            <a:pPr/>
            <a:r>
              <a:t>Stime basate su una varietà di dataset diversi(National Longitudinal Survey, SIPP) portano ad una evidenza conclusiva  che i veterani bianchi hanno avuto uno svantaggio a causa del loro servizio militare.</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Grazie per l’attenzione"/>
          <p:cNvSpPr txBox="1"/>
          <p:nvPr>
            <p:ph type="title"/>
          </p:nvPr>
        </p:nvSpPr>
        <p:spPr>
          <a:prstGeom prst="rect">
            <a:avLst/>
          </a:prstGeom>
        </p:spPr>
        <p:txBody>
          <a:bodyPr/>
          <a:lstStyle>
            <a:lvl1pPr defTabSz="641223">
              <a:defRPr spc="295" sz="14750"/>
            </a:lvl1pPr>
          </a:lstStyle>
          <a:p>
            <a:pPr/>
            <a:r>
              <a:t>Grazie per l’attenzione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Per la guerra del Vietnam ci son state negli USA 5 lotterie di estrazione dal 1970 al 1972.…"/>
          <p:cNvSpPr txBox="1"/>
          <p:nvPr>
            <p:ph type="body" idx="1"/>
          </p:nvPr>
        </p:nvSpPr>
        <p:spPr>
          <a:prstGeom prst="rect">
            <a:avLst/>
          </a:prstGeom>
        </p:spPr>
        <p:txBody>
          <a:bodyPr/>
          <a:lstStyle/>
          <a:p>
            <a:pPr>
              <a:defRPr spc="0"/>
            </a:pPr>
            <a:r>
              <a:t>Per la guerra del Vietnam ci son state negli USA 5 lotterie di estrazione dal 1970 al 1972.</a:t>
            </a:r>
          </a:p>
          <a:p>
            <a:pPr>
              <a:defRPr spc="0"/>
            </a:pPr>
            <a:r>
              <a:t>Solamente il processo di selezione iniziale è basato sull’ordine RSN( National Random Selection).</a:t>
            </a:r>
          </a:p>
          <a:p>
            <a:pPr>
              <a:defRPr spc="0"/>
            </a:pPr>
            <a:r>
              <a:t>L’analisi presente nell’articolo si restringe agli uomini bianchi di 19 anni di età al momento in cui erano a rischio di selezione quindi parliamo degli uomini tanti tra il 1950 e il 1953.</a:t>
            </a:r>
          </a:p>
        </p:txBody>
      </p:sp>
      <p:sp>
        <p:nvSpPr>
          <p:cNvPr id="168" name="Numero diapositiva"/>
          <p:cNvSpPr txBox="1"/>
          <p:nvPr>
            <p:ph type="sldNum" sz="quarter" idx="4294967295"/>
          </p:nvPr>
        </p:nvSpPr>
        <p:spPr>
          <a:xfrm>
            <a:off x="12037741"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I dati delle retribuzioni utilizzati nello studio sono ottenuti  dal Countinuous Work History Sample (CWHS) del SSA( Social Security Adminnistration).…"/>
          <p:cNvSpPr txBox="1"/>
          <p:nvPr>
            <p:ph type="body" idx="1"/>
          </p:nvPr>
        </p:nvSpPr>
        <p:spPr>
          <a:prstGeom prst="rect">
            <a:avLst/>
          </a:prstGeom>
        </p:spPr>
        <p:txBody>
          <a:bodyPr/>
          <a:lstStyle/>
          <a:p>
            <a:pPr>
              <a:defRPr spc="0"/>
            </a:pPr>
            <a:r>
              <a:t>I dati delle retribuzioni utilizzati nello studio sono ottenuti  dal Countinuous Work History Sample (CWHS) del SSA( Social Security Administration).</a:t>
            </a:r>
          </a:p>
          <a:p>
            <a:pPr>
              <a:defRPr spc="0"/>
            </a:pPr>
            <a:r>
              <a:t>Il dataset è l’1% dei dati estratti  dai possibili Social Security Number(SSN)</a:t>
            </a:r>
          </a:p>
          <a:p>
            <a:pPr>
              <a:defRPr spc="0"/>
            </a:pPr>
            <a:r>
              <a:t>Il CWHS include due serie di introiti:</a:t>
            </a:r>
          </a:p>
          <a:p>
            <a:pPr lvl="1">
              <a:defRPr spc="0"/>
            </a:pPr>
            <a:r>
              <a:t>Guadagni tra il 1964 e il 1984 degli uomini impiegati  dal FICA( Social Security) compresi gli autonomi</a:t>
            </a:r>
          </a:p>
          <a:p>
            <a:pPr lvl="1">
              <a:defRPr spc="0"/>
            </a:pPr>
            <a:r>
              <a:t>Una serie che inizia dal 1978 che contiene i compensi totali  come riportato  dal Internal Revenue Service Form W-2</a:t>
            </a:r>
          </a:p>
        </p:txBody>
      </p:sp>
      <p:sp>
        <p:nvSpPr>
          <p:cNvPr id="171" name="Numero diapositiva"/>
          <p:cNvSpPr txBox="1"/>
          <p:nvPr>
            <p:ph type="sldNum" sz="quarter" idx="4294967295"/>
          </p:nvPr>
        </p:nvSpPr>
        <p:spPr>
          <a:xfrm>
            <a:off x="12037741"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I dati originali del CWHS non contenevano le date di nascita. I programmatori del SSA hanno corrisposto le date di nascita con il CWHS. I numeri della lotteria son poi stati matchati alle date di nascita.…"/>
          <p:cNvSpPr txBox="1"/>
          <p:nvPr>
            <p:ph type="body" idx="1"/>
          </p:nvPr>
        </p:nvSpPr>
        <p:spPr>
          <a:xfrm>
            <a:off x="883997" y="-1393047"/>
            <a:ext cx="22616006" cy="14918461"/>
          </a:xfrm>
          <a:prstGeom prst="rect">
            <a:avLst/>
          </a:prstGeom>
        </p:spPr>
        <p:txBody>
          <a:bodyPr/>
          <a:lstStyle/>
          <a:p>
            <a:pPr marL="411480" indent="-411480" defTabSz="524637">
              <a:spcBef>
                <a:spcPts val="3800"/>
              </a:spcBef>
              <a:defRPr spc="0" sz="3400"/>
            </a:pPr>
          </a:p>
          <a:p>
            <a:pPr marL="411480" indent="-411480" defTabSz="524637">
              <a:spcBef>
                <a:spcPts val="3800"/>
              </a:spcBef>
              <a:defRPr spc="0" sz="3400"/>
            </a:pPr>
            <a:r>
              <a:t>Il dataset aggregato contiene statistiche campionarie per cella definite per:</a:t>
            </a:r>
          </a:p>
          <a:p>
            <a:pPr lvl="1" marL="822960" indent="-411480" defTabSz="524637">
              <a:spcBef>
                <a:spcPts val="3800"/>
              </a:spcBef>
              <a:defRPr spc="0" sz="3400"/>
            </a:pPr>
            <a:r>
              <a:t> anni di guadagno;</a:t>
            </a:r>
          </a:p>
          <a:p>
            <a:pPr lvl="1" marL="822960" indent="-411480" defTabSz="524637">
              <a:spcBef>
                <a:spcPts val="3800"/>
              </a:spcBef>
              <a:defRPr spc="0" sz="3400"/>
            </a:pPr>
            <a:r>
              <a:t> anno di nascita;</a:t>
            </a:r>
          </a:p>
          <a:p>
            <a:pPr lvl="1" marL="822960" indent="-411480" defTabSz="524637">
              <a:spcBef>
                <a:spcPts val="3800"/>
              </a:spcBef>
              <a:defRPr spc="0" sz="3400"/>
            </a:pPr>
            <a:r>
              <a:t> Razza;</a:t>
            </a:r>
          </a:p>
          <a:p>
            <a:pPr lvl="1" marL="822960" indent="-411480" defTabSz="524637">
              <a:spcBef>
                <a:spcPts val="3800"/>
              </a:spcBef>
              <a:defRPr spc="0" sz="3400"/>
            </a:pPr>
            <a:r>
              <a:t>5 anni consecutivi di lotteria.</a:t>
            </a:r>
          </a:p>
          <a:p>
            <a:pPr marL="411480" indent="-411480" defTabSz="524637">
              <a:spcBef>
                <a:spcPts val="3800"/>
              </a:spcBef>
              <a:defRPr spc="0" sz="3400"/>
            </a:pPr>
            <a:r>
              <a:t>Le statistiche per cella includono:</a:t>
            </a:r>
          </a:p>
          <a:p>
            <a:pPr lvl="1" marL="822960" indent="-411480" defTabSz="524637">
              <a:spcBef>
                <a:spcPts val="3800"/>
              </a:spcBef>
              <a:defRPr spc="0" sz="3400"/>
            </a:pPr>
            <a:r>
              <a:t> </a:t>
            </a:r>
            <a:r>
              <a:rPr i="1"/>
              <a:t>Media;</a:t>
            </a:r>
          </a:p>
          <a:p>
            <a:pPr lvl="1" marL="822960" indent="-411480" defTabSz="524637">
              <a:spcBef>
                <a:spcPts val="3800"/>
              </a:spcBef>
              <a:defRPr i="1" spc="0" sz="3400"/>
            </a:pPr>
            <a:r>
              <a:t>Varianza;</a:t>
            </a:r>
          </a:p>
          <a:p>
            <a:pPr lvl="1" marL="822960" indent="-411480" defTabSz="524637">
              <a:spcBef>
                <a:spcPts val="3800"/>
              </a:spcBef>
              <a:defRPr i="1" spc="0" sz="3400"/>
            </a:pPr>
            <a:r>
              <a:t>Frazione di guadagno sopra la tassazione massima;</a:t>
            </a:r>
          </a:p>
          <a:p>
            <a:pPr lvl="1" marL="822960" indent="-411480" defTabSz="524637">
              <a:spcBef>
                <a:spcPts val="3800"/>
              </a:spcBef>
              <a:defRPr i="1" spc="0" sz="3400"/>
            </a:pPr>
            <a:r>
              <a:t>Frazione con nessun guadagno;</a:t>
            </a:r>
          </a:p>
          <a:p>
            <a:pPr lvl="1" marL="822960" indent="-411480" defTabSz="524637">
              <a:spcBef>
                <a:spcPts val="3800"/>
              </a:spcBef>
              <a:defRPr spc="0" sz="3400"/>
            </a:pPr>
            <a:r>
              <a:t>Numero di osservazioni per ogni cella</a:t>
            </a:r>
          </a:p>
        </p:txBody>
      </p:sp>
      <p:sp>
        <p:nvSpPr>
          <p:cNvPr id="174" name="Numero diapositiva"/>
          <p:cNvSpPr txBox="1"/>
          <p:nvPr>
            <p:ph type="sldNum" sz="quarter" idx="4294967295"/>
          </p:nvPr>
        </p:nvSpPr>
        <p:spPr>
          <a:xfrm>
            <a:off x="12037741"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ezione II"/>
          <p:cNvSpPr txBox="1"/>
          <p:nvPr>
            <p:ph type="title"/>
          </p:nvPr>
        </p:nvSpPr>
        <p:spPr>
          <a:xfrm>
            <a:off x="1257299" y="3899586"/>
            <a:ext cx="8483601" cy="2106828"/>
          </a:xfrm>
          <a:prstGeom prst="rect">
            <a:avLst/>
          </a:prstGeom>
        </p:spPr>
        <p:txBody>
          <a:bodyPr/>
          <a:lstStyle>
            <a:lvl1pPr>
              <a:defRPr spc="200"/>
            </a:lvl1pPr>
          </a:lstStyle>
          <a:p>
            <a:pPr/>
            <a:r>
              <a:t>Sezione II</a:t>
            </a:r>
          </a:p>
        </p:txBody>
      </p:sp>
      <p:sp>
        <p:nvSpPr>
          <p:cNvPr id="177" name="L’effetto dell’eleggibilità con estrazioni della lotteria sui guadagni"/>
          <p:cNvSpPr txBox="1"/>
          <p:nvPr>
            <p:ph type="body" sz="quarter" idx="1"/>
          </p:nvPr>
        </p:nvSpPr>
        <p:spPr>
          <a:xfrm>
            <a:off x="1340651" y="5861008"/>
            <a:ext cx="8684612" cy="2222585"/>
          </a:xfrm>
          <a:prstGeom prst="rect">
            <a:avLst/>
          </a:prstGeom>
        </p:spPr>
        <p:txBody>
          <a:bodyPr/>
          <a:lstStyle>
            <a:lvl1pPr defTabSz="472819">
              <a:defRPr spc="0" sz="4200"/>
            </a:lvl1pPr>
          </a:lstStyle>
          <a:p>
            <a:pPr/>
            <a:r>
              <a:t>L’effetto dell’eleggibilità con estrazioni della lotteria sui guadagni</a:t>
            </a:r>
          </a:p>
        </p:txBody>
      </p:sp>
      <p:pic>
        <p:nvPicPr>
          <p:cNvPr id="178" name="Schermata 2021-04-01 alle 16.44.11.png" descr="Schermata 2021-04-01 alle 16.44.11.png"/>
          <p:cNvPicPr>
            <a:picLocks noChangeAspect="1"/>
          </p:cNvPicPr>
          <p:nvPr/>
        </p:nvPicPr>
        <p:blipFill>
          <a:blip r:embed="rId2">
            <a:extLst/>
          </a:blip>
          <a:stretch>
            <a:fillRect/>
          </a:stretch>
        </p:blipFill>
        <p:spPr>
          <a:xfrm>
            <a:off x="10437483" y="2127304"/>
            <a:ext cx="12703834" cy="8417895"/>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Fig.1 mostra i guadagni tassabili per i partecipanti alla lotteria tra il 1950 e il 1953. L’impatto dell’eleggibilità sui guadagni è abbastanza visibile. I guadagni per gli uomini nati in quel lasso di tempo scendono di molto rispetto agli uomini non est"/>
          <p:cNvSpPr txBox="1"/>
          <p:nvPr>
            <p:ph type="body" sz="half" idx="1"/>
          </p:nvPr>
        </p:nvSpPr>
        <p:spPr>
          <a:xfrm>
            <a:off x="1257300" y="1358900"/>
            <a:ext cx="12021605" cy="10998200"/>
          </a:xfrm>
          <a:prstGeom prst="rect">
            <a:avLst/>
          </a:prstGeom>
        </p:spPr>
        <p:txBody>
          <a:bodyPr/>
          <a:lstStyle>
            <a:lvl1pPr>
              <a:defRPr spc="0"/>
            </a:lvl1pPr>
          </a:lstStyle>
          <a:p>
            <a:pPr/>
            <a:r>
              <a:t>Figura1 mostra i guadagni tassabili per i partecipanti alla lotteria tra il 1950 e il 1953. L’impatto dell’eleggibilità sui guadagni è abbastanza visibile. I guadagni per gli uomini nati in quel lasso di tempo scendono di molto rispetto agli uomini non estraibili tanti nello stesso periodo. </a:t>
            </a:r>
          </a:p>
        </p:txBody>
      </p:sp>
      <p:sp>
        <p:nvSpPr>
          <p:cNvPr id="181" name="Numero diapositiva"/>
          <p:cNvSpPr txBox="1"/>
          <p:nvPr>
            <p:ph type="sldNum" sz="quarter" idx="4294967295"/>
          </p:nvPr>
        </p:nvSpPr>
        <p:spPr>
          <a:xfrm>
            <a:off x="12037741"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82" name="Schermata 2021-04-02 alle 08.43.46.png" descr="Schermata 2021-04-02 alle 08.43.46.png"/>
          <p:cNvPicPr>
            <a:picLocks noChangeAspect="1"/>
          </p:cNvPicPr>
          <p:nvPr/>
        </p:nvPicPr>
        <p:blipFill>
          <a:blip r:embed="rId2">
            <a:extLst/>
          </a:blip>
          <a:stretch>
            <a:fillRect/>
          </a:stretch>
        </p:blipFill>
        <p:spPr>
          <a:xfrm>
            <a:off x="13993640" y="3619748"/>
            <a:ext cx="8242302" cy="6096002"/>
          </a:xfrm>
          <a:prstGeom prst="rect">
            <a:avLst/>
          </a:prstGeom>
          <a:ln w="12700">
            <a:miter lim="400000"/>
          </a:ln>
          <a:effectLst>
            <a:outerShdw sx="100000" sy="100000" kx="0" ky="0" algn="b" rotWithShape="0" blurRad="127000" dist="76200" dir="2700000">
              <a:srgbClr val="000000">
                <a:alpha val="75000"/>
              </a:srgbClr>
            </a:outerShdw>
          </a:effectLst>
        </p:spPr>
      </p:pic>
      <p:sp>
        <p:nvSpPr>
          <p:cNvPr id="183" name="Fig.1:Social. security earnings profiles by deaf-eligibility status"/>
          <p:cNvSpPr txBox="1"/>
          <p:nvPr/>
        </p:nvSpPr>
        <p:spPr>
          <a:xfrm>
            <a:off x="13397901" y="9932547"/>
            <a:ext cx="10431860" cy="96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defRPr sz="2500">
                <a:latin typeface="Avenir Medium"/>
                <a:ea typeface="Avenir Medium"/>
                <a:cs typeface="Avenir Medium"/>
                <a:sym typeface="Avenir Medium"/>
              </a:defRPr>
            </a:lvl1pPr>
          </a:lstStyle>
          <a:p>
            <a:pPr/>
            <a:r>
              <a:t>Figura 1: residui dei guadagni pilotati in funzione della probabilità residua di essere selezionato</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Fig.2 presenta una vista ingrandita dell’effetto dell’eleggibilità sui guadagni. Rappresenta la serie temporale delle differenze sui guadagni sullo stato di eleggibilità per ogni coorte.…"/>
          <p:cNvSpPr txBox="1"/>
          <p:nvPr>
            <p:ph type="body" idx="1"/>
          </p:nvPr>
        </p:nvSpPr>
        <p:spPr>
          <a:xfrm>
            <a:off x="880316" y="653914"/>
            <a:ext cx="12623321" cy="11885769"/>
          </a:xfrm>
          <a:prstGeom prst="rect">
            <a:avLst/>
          </a:prstGeom>
        </p:spPr>
        <p:txBody>
          <a:bodyPr/>
          <a:lstStyle/>
          <a:p>
            <a:pPr>
              <a:defRPr spc="0"/>
            </a:pPr>
            <a:r>
              <a:t>Figura 2 presenta una vista ingrandita dell’effetto dell’eleggibilità sui guadagni. Rappresenta la serie temporale delle differenze sui guadagni sullo stato di eleggibilità per ogni coorte.</a:t>
            </a:r>
          </a:p>
          <a:p>
            <a:pPr>
              <a:defRPr spc="0"/>
            </a:pPr>
            <a:r>
              <a:t>I volontari soffrono meno rispetto agli estratti lo svantaggio di carriera dovuto al loro servizio militare.</a:t>
            </a:r>
          </a:p>
          <a:p>
            <a:pPr>
              <a:defRPr spc="0"/>
            </a:pPr>
            <a:r>
              <a:t>La perdita di introiti FICA per gli uomini estratti è talvolta statisticamente rilevante e corrisponde a circa il 2/3% mentre per i guadagni W-2 la cosa è più variabile e ampia.</a:t>
            </a:r>
          </a:p>
        </p:txBody>
      </p:sp>
      <p:sp>
        <p:nvSpPr>
          <p:cNvPr id="186" name="Numero diapositiva"/>
          <p:cNvSpPr txBox="1"/>
          <p:nvPr>
            <p:ph type="sldNum" sz="quarter" idx="4294967295"/>
          </p:nvPr>
        </p:nvSpPr>
        <p:spPr>
          <a:xfrm>
            <a:off x="12037741"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87" name="Schermata 2021-04-02 alle 08.44.04.png" descr="Schermata 2021-04-02 alle 08.44.04.png"/>
          <p:cNvPicPr>
            <a:picLocks noChangeAspect="1"/>
          </p:cNvPicPr>
          <p:nvPr/>
        </p:nvPicPr>
        <p:blipFill>
          <a:blip r:embed="rId3">
            <a:extLst/>
          </a:blip>
          <a:stretch>
            <a:fillRect/>
          </a:stretch>
        </p:blipFill>
        <p:spPr>
          <a:xfrm>
            <a:off x="14152241" y="3709379"/>
            <a:ext cx="8019890" cy="5774839"/>
          </a:xfrm>
          <a:prstGeom prst="rect">
            <a:avLst/>
          </a:prstGeom>
          <a:ln w="12700">
            <a:miter lim="400000"/>
          </a:ln>
          <a:effectLst>
            <a:outerShdw sx="100000" sy="100000" kx="0" ky="0" algn="b" rotWithShape="0" blurRad="127000" dist="76200" dir="2700000">
              <a:srgbClr val="000000">
                <a:alpha val="75000"/>
              </a:srgbClr>
            </a:outerShdw>
          </a:effectLst>
        </p:spPr>
      </p:pic>
      <p:sp>
        <p:nvSpPr>
          <p:cNvPr id="188" name="Fig.2: difference in earnings bay draft-eligibility status"/>
          <p:cNvSpPr txBox="1"/>
          <p:nvPr/>
        </p:nvSpPr>
        <p:spPr>
          <a:xfrm>
            <a:off x="14010080" y="9473220"/>
            <a:ext cx="8304213"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defRPr sz="2500">
                <a:latin typeface="Avenir Medium"/>
                <a:ea typeface="Avenir Medium"/>
                <a:cs typeface="Avenir Medium"/>
                <a:sym typeface="Avenir Medium"/>
              </a:defRPr>
            </a:lvl1pPr>
          </a:lstStyle>
          <a:p>
            <a:pPr/>
            <a:r>
              <a:t>Figura 2: difference in earnings bay draft-eligibility status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Solo per i veterani bianchi tra ’66 e ‘81"/>
          <p:cNvSpPr txBox="1"/>
          <p:nvPr>
            <p:ph type="body" sz="quarter" idx="1"/>
          </p:nvPr>
        </p:nvSpPr>
        <p:spPr>
          <a:xfrm>
            <a:off x="1257299" y="1639203"/>
            <a:ext cx="21869401" cy="723901"/>
          </a:xfrm>
          <a:prstGeom prst="rect">
            <a:avLst/>
          </a:prstGeom>
        </p:spPr>
        <p:txBody>
          <a:bodyPr/>
          <a:lstStyle/>
          <a:p>
            <a:pPr/>
            <a:r>
              <a:t>Solo per i veterani bianchi tra ’66 e ‘81</a:t>
            </a:r>
          </a:p>
        </p:txBody>
      </p:sp>
      <p:sp>
        <p:nvSpPr>
          <p:cNvPr id="191" name="Confronto tra risultati articolo e nostro script"/>
          <p:cNvSpPr txBox="1"/>
          <p:nvPr>
            <p:ph type="title"/>
          </p:nvPr>
        </p:nvSpPr>
        <p:spPr>
          <a:xfrm>
            <a:off x="1257300" y="475087"/>
            <a:ext cx="21869400" cy="1054101"/>
          </a:xfrm>
          <a:prstGeom prst="rect">
            <a:avLst/>
          </a:prstGeom>
        </p:spPr>
        <p:txBody>
          <a:bodyPr/>
          <a:lstStyle>
            <a:lvl1pPr defTabSz="634745">
              <a:defRPr spc="113" sz="5684"/>
            </a:lvl1pPr>
          </a:lstStyle>
          <a:p>
            <a:pPr/>
            <a:r>
              <a:t>Confronto tra risultati articolo e nostro script</a:t>
            </a:r>
          </a:p>
        </p:txBody>
      </p:sp>
      <p:pic>
        <p:nvPicPr>
          <p:cNvPr id="192" name="Schermata 2021-04-08 alle 14.15.21.png" descr="Schermata 2021-04-08 alle 14.15.21.png"/>
          <p:cNvPicPr>
            <a:picLocks noChangeAspect="1"/>
          </p:cNvPicPr>
          <p:nvPr/>
        </p:nvPicPr>
        <p:blipFill>
          <a:blip r:embed="rId2">
            <a:extLst/>
          </a:blip>
          <a:stretch>
            <a:fillRect/>
          </a:stretch>
        </p:blipFill>
        <p:spPr>
          <a:xfrm>
            <a:off x="16359705" y="2473120"/>
            <a:ext cx="6127016" cy="9869978"/>
          </a:xfrm>
          <a:prstGeom prst="rect">
            <a:avLst/>
          </a:prstGeom>
          <a:ln w="12700">
            <a:miter lim="400000"/>
          </a:ln>
        </p:spPr>
      </p:pic>
      <p:pic>
        <p:nvPicPr>
          <p:cNvPr id="193" name="Schermata 2021-04-08 alle 14.16.44.png" descr="Schermata 2021-04-08 alle 14.16.44.png"/>
          <p:cNvPicPr>
            <a:picLocks noChangeAspect="1"/>
          </p:cNvPicPr>
          <p:nvPr/>
        </p:nvPicPr>
        <p:blipFill>
          <a:blip r:embed="rId3">
            <a:extLst/>
          </a:blip>
          <a:stretch>
            <a:fillRect/>
          </a:stretch>
        </p:blipFill>
        <p:spPr>
          <a:xfrm>
            <a:off x="1323290" y="2953912"/>
            <a:ext cx="11877858" cy="8908394"/>
          </a:xfrm>
          <a:prstGeom prst="rect">
            <a:avLst/>
          </a:prstGeom>
          <a:ln w="12700">
            <a:miter lim="400000"/>
          </a:ln>
        </p:spPr>
      </p:pic>
      <p:sp>
        <p:nvSpPr>
          <p:cNvPr id="194" name="Tabella 1: risultati  FICA presenti nell’articolo di Angrist per veterani bianchi"/>
          <p:cNvSpPr txBox="1"/>
          <p:nvPr/>
        </p:nvSpPr>
        <p:spPr>
          <a:xfrm>
            <a:off x="1667190" y="12043072"/>
            <a:ext cx="11190059" cy="511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defRPr sz="2500"/>
            </a:lvl1pPr>
          </a:lstStyle>
          <a:p>
            <a:pPr/>
            <a:r>
              <a:t>Tabella 1: risultati  FICA presenti nell’articolo di Angrist per veterani bianchi </a:t>
            </a:r>
          </a:p>
        </p:txBody>
      </p:sp>
      <p:sp>
        <p:nvSpPr>
          <p:cNvPr id="195" name="Tabella 1-bis: risultati riprodotti da noi della tabella 1 di Angrist.…"/>
          <p:cNvSpPr txBox="1"/>
          <p:nvPr/>
        </p:nvSpPr>
        <p:spPr>
          <a:xfrm>
            <a:off x="14183412" y="12453114"/>
            <a:ext cx="10479602" cy="93034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defRPr sz="2500"/>
            </a:pPr>
            <a:r>
              <a:t>Tabella 1-bis: risultati riprodotti da noi della tabella 1 di Angrist.</a:t>
            </a:r>
          </a:p>
          <a:p>
            <a:pPr>
              <a:defRPr sz="2500"/>
            </a:pPr>
            <a:r>
              <a:t>I risultati sonno relativi all’anno di nascita 1950</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New_Template8">
  <a:themeElements>
    <a:clrScheme name="New_Template8">
      <a:dk1>
        <a:srgbClr val="5B5854"/>
      </a:dk1>
      <a:lt1>
        <a:srgbClr val="072B5B"/>
      </a:lt1>
      <a:dk2>
        <a:srgbClr val="A7A7A7"/>
      </a:dk2>
      <a:lt2>
        <a:srgbClr val="535353"/>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Helvetica"/>
        <a:ea typeface="Helvetica"/>
        <a:cs typeface="Helvetica"/>
      </a:majorFont>
      <a:minorFont>
        <a:latin typeface="Helvetica Neue"/>
        <a:ea typeface="Helvetica Neue"/>
        <a:cs typeface="Helvetica Neue"/>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72B5B"/>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8">
  <a:themeElements>
    <a:clrScheme name="New_Template8">
      <a:dk1>
        <a:srgbClr val="000000"/>
      </a:dk1>
      <a:lt1>
        <a:srgbClr val="FFFFFF"/>
      </a:lt1>
      <a:dk2>
        <a:srgbClr val="A7A7A7"/>
      </a:dk2>
      <a:lt2>
        <a:srgbClr val="535353"/>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Helvetica"/>
        <a:ea typeface="Helvetica"/>
        <a:cs typeface="Helvetica"/>
      </a:majorFont>
      <a:minorFont>
        <a:latin typeface="Helvetica Neue"/>
        <a:ea typeface="Helvetica Neue"/>
        <a:cs typeface="Helvetica Neue"/>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72B5B"/>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Futura"/>
            <a:ea typeface="Futura"/>
            <a:cs typeface="Futura"/>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